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8.xml" ContentType="application/vnd.openxmlformats-officedocument.presentationml.notesSlide+xml"/>
  <Override PartName="/ppt/comments/modernComment_163_861A5A4B.xml" ContentType="application/vnd.ms-powerpoint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omments/modernComment_15C_7AC52DAA.xml" ContentType="application/vnd.ms-powerpoint.comment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41"/>
  </p:notesMasterIdLst>
  <p:sldIdLst>
    <p:sldId id="256" r:id="rId5"/>
    <p:sldId id="311" r:id="rId6"/>
    <p:sldId id="310" r:id="rId7"/>
    <p:sldId id="326" r:id="rId8"/>
    <p:sldId id="316" r:id="rId9"/>
    <p:sldId id="333" r:id="rId10"/>
    <p:sldId id="362" r:id="rId11"/>
    <p:sldId id="338" r:id="rId12"/>
    <p:sldId id="317" r:id="rId13"/>
    <p:sldId id="354" r:id="rId14"/>
    <p:sldId id="355" r:id="rId15"/>
    <p:sldId id="357" r:id="rId16"/>
    <p:sldId id="366" r:id="rId17"/>
    <p:sldId id="320" r:id="rId18"/>
    <p:sldId id="337" r:id="rId19"/>
    <p:sldId id="336" r:id="rId20"/>
    <p:sldId id="327" r:id="rId21"/>
    <p:sldId id="323" r:id="rId22"/>
    <p:sldId id="368" r:id="rId23"/>
    <p:sldId id="324" r:id="rId24"/>
    <p:sldId id="332" r:id="rId25"/>
    <p:sldId id="329" r:id="rId26"/>
    <p:sldId id="330" r:id="rId27"/>
    <p:sldId id="351" r:id="rId28"/>
    <p:sldId id="364" r:id="rId29"/>
    <p:sldId id="349" r:id="rId30"/>
    <p:sldId id="348" r:id="rId31"/>
    <p:sldId id="346" r:id="rId32"/>
    <p:sldId id="369" r:id="rId33"/>
    <p:sldId id="345" r:id="rId34"/>
    <p:sldId id="352" r:id="rId35"/>
    <p:sldId id="363" r:id="rId36"/>
    <p:sldId id="343" r:id="rId37"/>
    <p:sldId id="358" r:id="rId38"/>
    <p:sldId id="359" r:id="rId39"/>
    <p:sldId id="314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44" roundtripDataSignature="AMtx7mjYHtnOX1UYbvhxYxqwW1sF0bK0QA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C300036-250B-7139-4F9F-0235196545EB}" name="Mijke Jetten (Health-RI)" initials="" userId="S::mijke.jetten@health-ri.nl::d27679b0-67e4-48f6-bf8d-7520e854315d" providerId="AD"/>
  <p188:author id="{927A1763-AA3B-969C-70FE-8A7408DCE898}" name="Dena Tahvildari (Health-RI)" initials="D(" userId="S::dena.tahvildari@health-ri.nl::e09beb54-831c-4635-835a-873a9a9a52b0" providerId="AD"/>
  <p188:author id="{241C8CEE-0987-009D-9338-71D7BC7E3088}" name="Fieke Schoots (Health-RI)" initials="" userId="S::fieke.schoots@health-ri.nl::c650de30-a4bc-45b5-bfec-600d760a8266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a Jacobs" initials="" lastIdx="1" clrIdx="0"/>
  <p:cmAuthor id="1" name="Anne-Lotte Beckers (Health-RI)" initials="A(" lastIdx="1" clrIdx="1">
    <p:extLst>
      <p:ext uri="{19B8F6BF-5375-455C-9EA6-DF929625EA0E}">
        <p15:presenceInfo xmlns:p15="http://schemas.microsoft.com/office/powerpoint/2012/main" userId="S::anne-lotte.beckers@health-ri.nl::7b1b7aac-676c-4569-9f99-047990161ae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779F"/>
    <a:srgbClr val="8A9FBB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91A90F-1392-E2C6-F614-920DCABA21CB}" v="4" dt="2024-01-16T10:00:12.489"/>
    <p1510:client id="{99B48E4B-FB09-D474-2D2D-A67375D45670}" v="6" dt="2024-01-16T10:16:39.489"/>
    <p1510:client id="{D10B3BEA-BFF7-E744-B9EE-EB1F634ED2C0}" v="1668" dt="2024-01-16T12:59:29.572"/>
  </p1510:revLst>
</p1510:revInfo>
</file>

<file path=ppt/tableStyles.xml><?xml version="1.0" encoding="utf-8"?>
<a:tblStyleLst xmlns:a="http://schemas.openxmlformats.org/drawingml/2006/main" def="{BC37E1FA-F544-4A92-AF58-CE7EA742F433}">
  <a:tblStyle styleId="{BC37E1FA-F544-4A92-AF58-CE7EA742F433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CBCDD5"/>
          </a:solidFill>
        </a:fill>
      </a:tcStyle>
    </a:wholeTbl>
    <a:band1H>
      <a:tcTxStyle/>
      <a:tcStyle>
        <a:tcBdr/>
      </a:tcStyle>
    </a:band1H>
    <a:band2H>
      <a:tcTxStyle b="off" i="off"/>
      <a:tcStyle>
        <a:tcBdr/>
        <a:fill>
          <a:solidFill>
            <a:srgbClr val="E7E8EB"/>
          </a:solidFill>
        </a:fill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11"/>
    <p:restoredTop sz="80301"/>
  </p:normalViewPr>
  <p:slideViewPr>
    <p:cSldViewPr snapToGrid="0">
      <p:cViewPr varScale="1">
        <p:scale>
          <a:sx n="135" d="100"/>
          <a:sy n="135" d="100"/>
        </p:scale>
        <p:origin x="56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customschemas.google.com/relationships/presentationmetadata" Target="meta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microsoft.com/office/2018/10/relationships/authors" Target="author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omments/modernComment_15C_7AC52DA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B5B8BF3-A7FD-BB48-8C69-0A70635BD125}" authorId="{927A1763-AA3B-969C-70FE-8A7408DCE898}" created="2024-01-16T10:38:44.664" startDate="2024-01-16T10:38:44.665" dueDate="2024-01-16T10:38:44.665" assignedTo="{3C300036-250B-7139-4F9F-0235196545EB}" title="@Mijke Jetten (Health-RI) reminder to take a look at the evaluation form and set a deadline, target audience and etecetra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059742634" sldId="348"/>
      <ac:spMk id="2" creationId="{76F570AD-B764-3F16-33B2-C9795B6E74B1}"/>
    </ac:deMkLst>
    <p188:txBody>
      <a:bodyPr/>
      <a:lstStyle/>
      <a:p>
        <a:r>
          <a:rPr lang="en-NL"/>
          <a:t>[@Mijke Jetten (Health-RI)] reminder to take a look at the evaluation form and set a deadline, target audience and etecetra</a:t>
        </a:r>
      </a:p>
    </p188:txBody>
    <p188:extLst>
      <p:ext xmlns:p="http://schemas.openxmlformats.org/presentationml/2006/main" uri="{5BB2D875-25FF-4072-B9AC-8F64D62656EB}">
        <p228:taskDetails xmlns:p228="http://schemas.microsoft.com/office/powerpoint/2022/08/main">
          <p228:history>
            <p228:event time="2024-01-16T10:38:44.664" id="{072A57C8-370D-124B-A991-BE726217BACD}">
              <p228:atrbtn authorId="{927A1763-AA3B-969C-70FE-8A7408DCE898}"/>
              <p228:anchr>
                <p228:comment id="{4B5B8BF3-A7FD-BB48-8C69-0A70635BD125}"/>
              </p228:anchr>
              <p228:add/>
            </p228:event>
            <p228:event time="2024-01-16T10:38:44.664" id="{F1900C55-EA62-3B46-A99F-086B04F774F3}">
              <p228:atrbtn authorId="{927A1763-AA3B-969C-70FE-8A7408DCE898}"/>
              <p228:anchr>
                <p228:comment id="{4B5B8BF3-A7FD-BB48-8C69-0A70635BD125}"/>
              </p228:anchr>
              <p228:asgn authorId="{3C300036-250B-7139-4F9F-0235196545EB}"/>
            </p228:event>
            <p228:event time="2024-01-16T10:38:44.664" id="{FF3AA246-73FE-E44A-A1C9-15049567A848}">
              <p228:atrbtn authorId="{927A1763-AA3B-969C-70FE-8A7408DCE898}"/>
              <p228:anchr>
                <p228:comment id="{4B5B8BF3-A7FD-BB48-8C69-0A70635BD125}"/>
              </p228:anchr>
              <p228:title val="@Mijke Jetten (Health-RI) reminder to take a look at the evaluation form and set a deadline, target audience and etecetra"/>
            </p228:event>
            <p228:event time="2024-01-16T10:38:44.664" id="{22706495-EBC6-9345-9054-4B1CE32FAB15}">
              <p228:atrbtn authorId="{927A1763-AA3B-969C-70FE-8A7408DCE898}"/>
              <p228:anchr>
                <p228:comment id="{4B5B8BF3-A7FD-BB48-8C69-0A70635BD125}"/>
              </p228:anchr>
              <p228:date stDt="2024-01-16T10:38:44.665" endDt="2024-01-16T10:38:44.665"/>
            </p228:event>
          </p228:history>
        </p228:taskDetails>
      </p:ext>
    </p188:extLst>
  </p188:cm>
</p188:cmLst>
</file>

<file path=ppt/comments/modernComment_163_861A5A4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04BEED4-C609-4BAC-BE4A-7ECF3CC4A74C}" authorId="{927A1763-AA3B-969C-70FE-8A7408DCE898}" created="2024-01-12T12:51:09.073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249873995" sldId="355"/>
      <ac:spMk id="3" creationId="{99FDF796-306A-C0E6-BC24-426FF59926FE}"/>
    </ac:deMkLst>
    <p188:replyLst>
      <p188:reply id="{BBE52F51-B208-AD4B-9F4E-97D67F60EDFB}" authorId="{927A1763-AA3B-969C-70FE-8A7408DCE898}" created="2024-01-16T09:45:48.265">
        <p188:txBody>
          <a:bodyPr/>
          <a:lstStyle/>
          <a:p>
            <a:r>
              <a:rPr lang="en-NL"/>
              <a:t>To do
</a:t>
            </a:r>
          </a:p>
        </p188:txBody>
      </p188:reply>
    </p188:replyLst>
    <p188:txBody>
      <a:bodyPr/>
      <a:lstStyle/>
      <a:p>
        <a:r>
          <a:rPr lang="en-GB"/>
          <a:t>fill out the slide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12T12:00:32.417"/>
    </inkml:context>
    <inkml:brush xml:id="br0">
      <inkml:brushProperty name="width" value="0.1" units="cm"/>
      <inkml:brushProperty name="height" value="0.1" units="cm"/>
      <inkml:brushProperty name="color" value="#5B2D90"/>
    </inkml:brush>
  </inkml:definitions>
  <inkml:trace contextRef="#ctx0" brushRef="#br0">3549 2971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12T12:00:32.418"/>
    </inkml:context>
    <inkml:brush xml:id="br0">
      <inkml:brushProperty name="width" value="0.1" units="cm"/>
      <inkml:brushProperty name="height" value="0.1" units="cm"/>
      <inkml:brushProperty name="color" value="#5B2D90"/>
    </inkml:brush>
  </inkml:definitions>
  <inkml:trace contextRef="#ctx0" brushRef="#br0">3577 3168 16383 0 0,'0'0'0'0'0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</a:t>
            </a:r>
            <a:r>
              <a:rPr lang="en-NL" dirty="0"/>
              <a:t>an we have a reference to the architecture and make it bold where the semantic layer sits?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111E2-0993-E14B-BC54-D190B3266BC6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03669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586764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https://health-</a:t>
            </a:r>
            <a:r>
              <a:rPr lang="en-GB" dirty="0" err="1"/>
              <a:t>ri.atlassian.net</a:t>
            </a:r>
            <a:r>
              <a:rPr lang="en-GB" dirty="0"/>
              <a:t>/wiki/spaces/WC/pages/179017015/</a:t>
            </a:r>
            <a:r>
              <a:rPr lang="en-GB" dirty="0" err="1"/>
              <a:t>Health+data+infrastructure+for+research+and+innovation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641729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824849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11940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922415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941265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651262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27210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88742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111E2-0993-E14B-BC54-D190B3266BC6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374802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503803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725713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772318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04686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36728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702296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16978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894552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655437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/>
              <a:t>TO DO</a:t>
            </a:r>
          </a:p>
        </p:txBody>
      </p:sp>
    </p:spTree>
    <p:extLst>
      <p:ext uri="{BB962C8B-B14F-4D97-AF65-F5344CB8AC3E}">
        <p14:creationId xmlns:p14="http://schemas.microsoft.com/office/powerpoint/2010/main" val="1151560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GB" sz="1800" err="1">
                <a:effectLst/>
                <a:latin typeface="Calibri" panose="020F0502020204030204" pitchFamily="34" charset="0"/>
              </a:rPr>
              <a:t>ntro</a:t>
            </a:r>
            <a:r>
              <a:rPr lang="en-GB" sz="1800">
                <a:effectLst/>
                <a:latin typeface="Calibri" panose="020F0502020204030204" pitchFamily="34" charset="0"/>
              </a:rPr>
              <a:t> to the model, processes, </a:t>
            </a:r>
            <a:r>
              <a:rPr lang="en-GB" sz="1800" err="1">
                <a:effectLst/>
                <a:latin typeface="Calibri" panose="020F0502020204030204" pitchFamily="34" charset="0"/>
              </a:rPr>
              <a:t>usecase</a:t>
            </a:r>
            <a:r>
              <a:rPr lang="en-GB" sz="1800">
                <a:effectLst/>
                <a:latin typeface="Calibri" panose="020F0502020204030204" pitchFamily="34" charset="0"/>
              </a:rPr>
              <a:t> scenarios, feedback and extension on the model (connection to confluence pages, git)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GB" sz="1800">
                <a:effectLst/>
                <a:latin typeface="Calibri" panose="020F0502020204030204" pitchFamily="34" charset="0"/>
              </a:rPr>
              <a:t>Connection to working groups and cocreation session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GB" sz="1800">
                <a:effectLst/>
                <a:latin typeface="Calibri" panose="020F0502020204030204" pitchFamily="34" charset="0"/>
              </a:rPr>
              <a:t>Next steps and timeline (Plateau 2) --&gt; link to description</a:t>
            </a:r>
          </a:p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1111E2-0993-E14B-BC54-D190B3266BC6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09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2219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58715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THINK OF A NARRATIVE OF USING HEALTH-RI CATALOGUE AND HOW IT LINKS TO THE EU CAT</a:t>
            </a:r>
          </a:p>
        </p:txBody>
      </p:sp>
    </p:spTree>
    <p:extLst>
      <p:ext uri="{BB962C8B-B14F-4D97-AF65-F5344CB8AC3E}">
        <p14:creationId xmlns:p14="http://schemas.microsoft.com/office/powerpoint/2010/main" val="275904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N</a:t>
            </a:r>
            <a:r>
              <a:rPr lang="en-NL"/>
              <a:t>eeds more work </a:t>
            </a:r>
          </a:p>
        </p:txBody>
      </p:sp>
    </p:spTree>
    <p:extLst>
      <p:ext uri="{BB962C8B-B14F-4D97-AF65-F5344CB8AC3E}">
        <p14:creationId xmlns:p14="http://schemas.microsoft.com/office/powerpoint/2010/main" val="26037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823801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22366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dia" userDrawn="1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7"/>
          <p:cNvSpPr/>
          <p:nvPr userDrawn="1"/>
        </p:nvSpPr>
        <p:spPr>
          <a:xfrm>
            <a:off x="0" y="4741048"/>
            <a:ext cx="9144000" cy="402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libri"/>
              <a:buNone/>
            </a:pPr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7" descr="Afbeelding 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6758" y="138793"/>
            <a:ext cx="5736530" cy="4637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8D00F43C-00BD-3D50-9C46-690DFE8BD5E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23257" y="4766221"/>
            <a:ext cx="1354068" cy="352105"/>
          </a:xfrm>
          <a:prstGeom prst="rect">
            <a:avLst/>
          </a:prstGeom>
        </p:spPr>
      </p:pic>
      <p:sp>
        <p:nvSpPr>
          <p:cNvPr id="3" name="Google Shape;324;p65">
            <a:extLst>
              <a:ext uri="{FF2B5EF4-FFF2-40B4-BE49-F238E27FC236}">
                <a16:creationId xmlns:a16="http://schemas.microsoft.com/office/drawing/2014/main" id="{C3524146-0629-8177-E523-646EE4236EF1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11175" y="4829911"/>
            <a:ext cx="435579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E2406D0-096F-3D78-F68B-BD64AC7B038F}"/>
              </a:ext>
            </a:extLst>
          </p:cNvPr>
          <p:cNvSpPr/>
          <p:nvPr userDrawn="1"/>
        </p:nvSpPr>
        <p:spPr>
          <a:xfrm>
            <a:off x="3841406" y="2253772"/>
            <a:ext cx="4878387" cy="1728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305D21B9-D4EB-B966-25A4-8B8700C67C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40175" y="2368550"/>
            <a:ext cx="4684713" cy="1517650"/>
          </a:xfrm>
        </p:spPr>
        <p:txBody>
          <a:bodyPr>
            <a:normAutofit/>
          </a:bodyPr>
          <a:lstStyle>
            <a:lvl1pPr marL="76200" indent="0">
              <a:buNone/>
              <a:defRPr sz="3200"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nl-NL"/>
              <a:t>Titel presentatie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D69302FA-A09F-92C4-1393-074088CEB709}"/>
              </a:ext>
            </a:extLst>
          </p:cNvPr>
          <p:cNvSpPr/>
          <p:nvPr userDrawn="1"/>
        </p:nvSpPr>
        <p:spPr>
          <a:xfrm>
            <a:off x="3841406" y="3978674"/>
            <a:ext cx="4878387" cy="53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EBA9C75A-FB68-FC6A-F828-D038EDA0D5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30748" y="3959343"/>
            <a:ext cx="4779963" cy="402452"/>
          </a:xfrm>
        </p:spPr>
        <p:txBody>
          <a:bodyPr anchor="ctr" anchorCtr="0">
            <a:noAutofit/>
          </a:bodyPr>
          <a:lstStyle>
            <a:lvl1pPr marL="76200" indent="0">
              <a:buNone/>
              <a:defRPr sz="1400">
                <a:solidFill>
                  <a:schemeClr val="accent2"/>
                </a:solidFill>
              </a:defRPr>
            </a:lvl1pPr>
            <a:lvl2pPr marL="533400" indent="0">
              <a:buNone/>
              <a:defRPr sz="1400">
                <a:solidFill>
                  <a:schemeClr val="accent2"/>
                </a:solidFill>
              </a:defRPr>
            </a:lvl2pPr>
            <a:lvl3pPr marL="990600" indent="0">
              <a:buNone/>
              <a:defRPr sz="1400">
                <a:solidFill>
                  <a:schemeClr val="accent2"/>
                </a:solidFill>
              </a:defRPr>
            </a:lvl3pPr>
            <a:lvl4pPr marL="1447800" indent="0">
              <a:buNone/>
              <a:defRPr sz="1400">
                <a:solidFill>
                  <a:schemeClr val="accent2"/>
                </a:solidFill>
              </a:defRPr>
            </a:lvl4pPr>
            <a:lvl5pPr marL="1905000" indent="0">
              <a:buNone/>
              <a:defRPr sz="1400">
                <a:solidFill>
                  <a:schemeClr val="accent2"/>
                </a:solidFill>
              </a:defRPr>
            </a:lvl5pPr>
          </a:lstStyle>
          <a:p>
            <a:pPr lvl="0"/>
            <a:r>
              <a:rPr lang="nl-NL"/>
              <a:t>Subtitel / sprekers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bg>
      <p:bgPr>
        <a:solidFill>
          <a:srgbClr val="FFFFFF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9"/>
          <p:cNvSpPr/>
          <p:nvPr/>
        </p:nvSpPr>
        <p:spPr>
          <a:xfrm>
            <a:off x="0" y="4741048"/>
            <a:ext cx="9144000" cy="402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libri"/>
              <a:buNone/>
            </a:pPr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8" name="Google Shape;258;p59" descr="Picture 4"/>
          <p:cNvPicPr preferRelativeResize="0"/>
          <p:nvPr/>
        </p:nvPicPr>
        <p:blipFill rotWithShape="1">
          <a:blip r:embed="rId2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4741048"/>
            <a:ext cx="1654945" cy="402452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59"/>
          <p:cNvSpPr txBox="1">
            <a:spLocks noGrp="1"/>
          </p:cNvSpPr>
          <p:nvPr>
            <p:ph type="body" idx="1"/>
          </p:nvPr>
        </p:nvSpPr>
        <p:spPr>
          <a:xfrm>
            <a:off x="409790" y="1064670"/>
            <a:ext cx="3942135" cy="684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 sz="14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-"/>
              <a:defRPr sz="14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-"/>
              <a:defRPr sz="14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 sz="14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o"/>
              <a:defRPr sz="14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1" name="Google Shape;261;p59"/>
          <p:cNvSpPr>
            <a:spLocks noGrp="1"/>
          </p:cNvSpPr>
          <p:nvPr>
            <p:ph type="pic" idx="2"/>
          </p:nvPr>
        </p:nvSpPr>
        <p:spPr>
          <a:xfrm>
            <a:off x="4571998" y="1064670"/>
            <a:ext cx="4252914" cy="3202530"/>
          </a:xfrm>
          <a:prstGeom prst="rect">
            <a:avLst/>
          </a:prstGeom>
          <a:noFill/>
          <a:ln>
            <a:noFill/>
          </a:ln>
        </p:spPr>
      </p:sp>
      <p:sp>
        <p:nvSpPr>
          <p:cNvPr id="263" name="Google Shape;263;p59"/>
          <p:cNvSpPr txBox="1">
            <a:spLocks noGrp="1"/>
          </p:cNvSpPr>
          <p:nvPr>
            <p:ph type="title"/>
          </p:nvPr>
        </p:nvSpPr>
        <p:spPr>
          <a:xfrm>
            <a:off x="409791" y="399501"/>
            <a:ext cx="85142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13F6B5AD-0156-2031-4F5A-1C57D556212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23257" y="4766221"/>
            <a:ext cx="1354068" cy="352105"/>
          </a:xfrm>
          <a:prstGeom prst="rect">
            <a:avLst/>
          </a:prstGeom>
        </p:spPr>
      </p:pic>
      <p:sp>
        <p:nvSpPr>
          <p:cNvPr id="3" name="Google Shape;324;p65">
            <a:extLst>
              <a:ext uri="{FF2B5EF4-FFF2-40B4-BE49-F238E27FC236}">
                <a16:creationId xmlns:a16="http://schemas.microsoft.com/office/drawing/2014/main" id="{88D83430-8D05-E42E-6683-0D328D93EF72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11175" y="4829911"/>
            <a:ext cx="435579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itle Only" userDrawn="1">
  <p:cSld name="3_Title Only">
    <p:bg>
      <p:bgPr>
        <a:solidFill>
          <a:srgbClr val="FFFFFF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0"/>
          <p:cNvSpPr/>
          <p:nvPr/>
        </p:nvSpPr>
        <p:spPr>
          <a:xfrm>
            <a:off x="0" y="4741048"/>
            <a:ext cx="9144000" cy="402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libri"/>
              <a:buNone/>
            </a:pPr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6" name="Google Shape;266;p60" descr="Picture 4"/>
          <p:cNvPicPr preferRelativeResize="0"/>
          <p:nvPr/>
        </p:nvPicPr>
        <p:blipFill rotWithShape="1">
          <a:blip r:embed="rId2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4741048"/>
            <a:ext cx="1654945" cy="402452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60"/>
          <p:cNvSpPr txBox="1">
            <a:spLocks noGrp="1"/>
          </p:cNvSpPr>
          <p:nvPr>
            <p:ph type="title"/>
          </p:nvPr>
        </p:nvSpPr>
        <p:spPr>
          <a:xfrm>
            <a:off x="401256" y="399502"/>
            <a:ext cx="8338922" cy="732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3200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60"/>
          <p:cNvSpPr>
            <a:spLocks noGrp="1"/>
          </p:cNvSpPr>
          <p:nvPr>
            <p:ph type="pic" idx="2"/>
          </p:nvPr>
        </p:nvSpPr>
        <p:spPr>
          <a:xfrm>
            <a:off x="353415" y="1867887"/>
            <a:ext cx="1561112" cy="1561113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>
            <a:lvl1pPr marL="76200" indent="0" algn="ctr">
              <a:buNone/>
              <a:defRPr sz="1600"/>
            </a:lvl1pPr>
          </a:lstStyle>
          <a:p>
            <a:endParaRPr lang="nl-NL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007F95B-557E-7FFA-1AAD-42D7EE99ABD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23257" y="4766221"/>
            <a:ext cx="1354068" cy="352105"/>
          </a:xfrm>
          <a:prstGeom prst="rect">
            <a:avLst/>
          </a:prstGeom>
        </p:spPr>
      </p:pic>
      <p:sp>
        <p:nvSpPr>
          <p:cNvPr id="3" name="Google Shape;324;p65">
            <a:extLst>
              <a:ext uri="{FF2B5EF4-FFF2-40B4-BE49-F238E27FC236}">
                <a16:creationId xmlns:a16="http://schemas.microsoft.com/office/drawing/2014/main" id="{5223C2F1-7B62-0225-306B-CFF79DA02FA0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111175" y="4829911"/>
            <a:ext cx="435579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269;p60">
            <a:extLst>
              <a:ext uri="{FF2B5EF4-FFF2-40B4-BE49-F238E27FC236}">
                <a16:creationId xmlns:a16="http://schemas.microsoft.com/office/drawing/2014/main" id="{A0E02044-F879-2F53-36D6-F3BC966EE749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2063047" y="1867887"/>
            <a:ext cx="1561112" cy="1561113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>
            <a:lvl1pPr marL="76200" indent="0" algn="ctr">
              <a:buNone/>
              <a:defRPr sz="1600"/>
            </a:lvl1pPr>
          </a:lstStyle>
          <a:p>
            <a:endParaRPr lang="nl-NL"/>
          </a:p>
        </p:txBody>
      </p:sp>
      <p:sp>
        <p:nvSpPr>
          <p:cNvPr id="5" name="Google Shape;269;p60">
            <a:extLst>
              <a:ext uri="{FF2B5EF4-FFF2-40B4-BE49-F238E27FC236}">
                <a16:creationId xmlns:a16="http://schemas.microsoft.com/office/drawing/2014/main" id="{855DA7ED-D08B-33D5-7363-D270FC657478}"/>
              </a:ext>
            </a:extLst>
          </p:cNvPr>
          <p:cNvSpPr>
            <a:spLocks noGrp="1"/>
          </p:cNvSpPr>
          <p:nvPr>
            <p:ph type="pic" idx="12"/>
          </p:nvPr>
        </p:nvSpPr>
        <p:spPr>
          <a:xfrm>
            <a:off x="3772679" y="1867887"/>
            <a:ext cx="1561112" cy="1561113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>
            <a:lvl1pPr marL="76200" indent="0" algn="ctr">
              <a:buNone/>
              <a:defRPr sz="1600"/>
            </a:lvl1pPr>
          </a:lstStyle>
          <a:p>
            <a:endParaRPr lang="nl-NL"/>
          </a:p>
        </p:txBody>
      </p:sp>
      <p:sp>
        <p:nvSpPr>
          <p:cNvPr id="6" name="Google Shape;269;p60">
            <a:extLst>
              <a:ext uri="{FF2B5EF4-FFF2-40B4-BE49-F238E27FC236}">
                <a16:creationId xmlns:a16="http://schemas.microsoft.com/office/drawing/2014/main" id="{3000D52B-3E7B-0B03-A66E-01A52D9E07ED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5482311" y="1867887"/>
            <a:ext cx="1561112" cy="1561113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>
            <a:lvl1pPr marL="76200" indent="0" algn="ctr">
              <a:buNone/>
              <a:defRPr sz="1600"/>
            </a:lvl1pPr>
          </a:lstStyle>
          <a:p>
            <a:endParaRPr lang="nl-NL"/>
          </a:p>
        </p:txBody>
      </p:sp>
      <p:sp>
        <p:nvSpPr>
          <p:cNvPr id="7" name="Google Shape;269;p60">
            <a:extLst>
              <a:ext uri="{FF2B5EF4-FFF2-40B4-BE49-F238E27FC236}">
                <a16:creationId xmlns:a16="http://schemas.microsoft.com/office/drawing/2014/main" id="{CCB77C91-BAB8-0849-2D7B-401D5C623A4A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7191942" y="1867887"/>
            <a:ext cx="1561112" cy="1561113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>
            <a:lvl1pPr marL="76200" indent="0" algn="ctr">
              <a:buNone/>
              <a:defRPr sz="1600"/>
            </a:lvl1pPr>
          </a:lstStyle>
          <a:p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6_Title and Content">
  <p:cSld name="6_Title and Content">
    <p:bg>
      <p:bgPr>
        <a:solidFill>
          <a:srgbClr val="FFFFFF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61"/>
          <p:cNvSpPr/>
          <p:nvPr/>
        </p:nvSpPr>
        <p:spPr>
          <a:xfrm>
            <a:off x="0" y="4741048"/>
            <a:ext cx="9144000" cy="402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libri"/>
              <a:buNone/>
            </a:pPr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7" name="Google Shape;277;p61" descr="Picture 4"/>
          <p:cNvPicPr preferRelativeResize="0"/>
          <p:nvPr/>
        </p:nvPicPr>
        <p:blipFill rotWithShape="1">
          <a:blip r:embed="rId2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4741048"/>
            <a:ext cx="1654945" cy="402452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61"/>
          <p:cNvSpPr txBox="1">
            <a:spLocks noGrp="1"/>
          </p:cNvSpPr>
          <p:nvPr>
            <p:ph type="body" idx="1"/>
          </p:nvPr>
        </p:nvSpPr>
        <p:spPr>
          <a:xfrm>
            <a:off x="404035" y="1085850"/>
            <a:ext cx="4047464" cy="3431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-"/>
              <a:defRPr sz="14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-"/>
              <a:defRPr sz="14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•"/>
              <a:defRPr sz="14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400"/>
              <a:buChar char="o"/>
              <a:defRPr sz="14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1" name="Google Shape;281;p61"/>
          <p:cNvSpPr txBox="1">
            <a:spLocks noGrp="1"/>
          </p:cNvSpPr>
          <p:nvPr>
            <p:ph type="title"/>
          </p:nvPr>
        </p:nvSpPr>
        <p:spPr>
          <a:xfrm>
            <a:off x="404036" y="399501"/>
            <a:ext cx="4047463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000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61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4740275"/>
          </a:xfrm>
          <a:prstGeom prst="rect">
            <a:avLst/>
          </a:prstGeom>
          <a:noFill/>
          <a:ln>
            <a:noFill/>
          </a:ln>
        </p:spPr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8CA7666-E819-6758-CDDA-E825C844C2D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23257" y="4766221"/>
            <a:ext cx="1354068" cy="352105"/>
          </a:xfrm>
          <a:prstGeom prst="rect">
            <a:avLst/>
          </a:prstGeom>
        </p:spPr>
      </p:pic>
      <p:sp>
        <p:nvSpPr>
          <p:cNvPr id="3" name="Google Shape;324;p65">
            <a:extLst>
              <a:ext uri="{FF2B5EF4-FFF2-40B4-BE49-F238E27FC236}">
                <a16:creationId xmlns:a16="http://schemas.microsoft.com/office/drawing/2014/main" id="{B94494F6-DFD1-8DDB-72D9-5507D97E9ACA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11175" y="4829911"/>
            <a:ext cx="435579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Blank">
  <p:cSld name="1_Blank 2">
    <p:bg>
      <p:bgPr>
        <a:solidFill>
          <a:srgbClr val="FFFFFF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63"/>
          <p:cNvSpPr/>
          <p:nvPr/>
        </p:nvSpPr>
        <p:spPr>
          <a:xfrm>
            <a:off x="0" y="4741048"/>
            <a:ext cx="9144000" cy="402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libri"/>
              <a:buNone/>
            </a:pPr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7" name="Google Shape;297;p63" descr="Picture 4"/>
          <p:cNvPicPr preferRelativeResize="0"/>
          <p:nvPr/>
        </p:nvPicPr>
        <p:blipFill rotWithShape="1">
          <a:blip r:embed="rId2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4741048"/>
            <a:ext cx="1654945" cy="402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63" descr="Graphic 6"/>
          <p:cNvPicPr preferRelativeResize="0"/>
          <p:nvPr/>
        </p:nvPicPr>
        <p:blipFill rotWithShape="1"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12740" y="1318804"/>
            <a:ext cx="51994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63"/>
          <p:cNvSpPr/>
          <p:nvPr/>
        </p:nvSpPr>
        <p:spPr>
          <a:xfrm>
            <a:off x="1931928" y="4741048"/>
            <a:ext cx="5135765" cy="402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libri"/>
              <a:buNone/>
            </a:pPr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CDA28474-2669-8077-8A9E-054A2F7F3FB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23257" y="4766221"/>
            <a:ext cx="1354068" cy="352105"/>
          </a:xfrm>
          <a:prstGeom prst="rect">
            <a:avLst/>
          </a:prstGeom>
        </p:spPr>
      </p:pic>
      <p:sp>
        <p:nvSpPr>
          <p:cNvPr id="4" name="Google Shape;324;p65">
            <a:extLst>
              <a:ext uri="{FF2B5EF4-FFF2-40B4-BE49-F238E27FC236}">
                <a16:creationId xmlns:a16="http://schemas.microsoft.com/office/drawing/2014/main" id="{2B41DF86-2D95-0061-C811-7AD333CB48A6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11175" y="4829911"/>
            <a:ext cx="435579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9"/>
          <p:cNvSpPr txBox="1">
            <a:spLocks noGrp="1"/>
          </p:cNvSpPr>
          <p:nvPr>
            <p:ph type="title"/>
          </p:nvPr>
        </p:nvSpPr>
        <p:spPr>
          <a:xfrm>
            <a:off x="310551" y="314239"/>
            <a:ext cx="8514272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39"/>
          <p:cNvSpPr txBox="1">
            <a:spLocks noGrp="1"/>
          </p:cNvSpPr>
          <p:nvPr>
            <p:ph type="body" idx="1"/>
          </p:nvPr>
        </p:nvSpPr>
        <p:spPr>
          <a:xfrm>
            <a:off x="310551" y="1085851"/>
            <a:ext cx="8514272" cy="3431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marR="0" lvl="0" indent="-2667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476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TR"/>
              <a:buChar char="-"/>
              <a:defRPr sz="1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5717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TR"/>
              <a:buChar char="-"/>
              <a:defRPr sz="1800" b="0" i="1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476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476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Courier New"/>
              <a:buChar char="o"/>
              <a:defRPr sz="16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3574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3574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3574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3574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39"/>
          <p:cNvSpPr/>
          <p:nvPr/>
        </p:nvSpPr>
        <p:spPr>
          <a:xfrm>
            <a:off x="0" y="4741050"/>
            <a:ext cx="9144000" cy="4024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694" rIns="91425" bIns="45694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" name="Google Shape;30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61941" y="4797473"/>
            <a:ext cx="856253" cy="3001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9911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sv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/>
          <p:nvPr/>
        </p:nvSpPr>
        <p:spPr>
          <a:xfrm>
            <a:off x="0" y="4741048"/>
            <a:ext cx="9144000" cy="4024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libri"/>
              <a:buNone/>
            </a:pPr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26"/>
          <p:cNvSpPr/>
          <p:nvPr/>
        </p:nvSpPr>
        <p:spPr>
          <a:xfrm>
            <a:off x="0" y="0"/>
            <a:ext cx="7416121" cy="474168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Calibri"/>
              <a:buNone/>
            </a:pPr>
            <a:endParaRPr sz="13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9;p26"/>
          <p:cNvSpPr txBox="1">
            <a:spLocks noGrp="1"/>
          </p:cNvSpPr>
          <p:nvPr>
            <p:ph type="title"/>
          </p:nvPr>
        </p:nvSpPr>
        <p:spPr>
          <a:xfrm>
            <a:off x="401256" y="410646"/>
            <a:ext cx="6708535" cy="993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Calibri"/>
              <a:buNone/>
              <a:defRPr sz="35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6"/>
          <p:cNvSpPr txBox="1">
            <a:spLocks noGrp="1"/>
          </p:cNvSpPr>
          <p:nvPr>
            <p:ph type="body" idx="1"/>
          </p:nvPr>
        </p:nvSpPr>
        <p:spPr>
          <a:xfrm>
            <a:off x="401256" y="1280561"/>
            <a:ext cx="6708535" cy="3262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362C1B0-C795-FF15-66D7-105C03B9F2EB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23257" y="4766221"/>
            <a:ext cx="1354068" cy="352105"/>
          </a:xfrm>
          <a:prstGeom prst="rect">
            <a:avLst/>
          </a:prstGeom>
        </p:spPr>
      </p:pic>
      <p:sp>
        <p:nvSpPr>
          <p:cNvPr id="12" name="Google Shape;324;p65">
            <a:extLst>
              <a:ext uri="{FF2B5EF4-FFF2-40B4-BE49-F238E27FC236}">
                <a16:creationId xmlns:a16="http://schemas.microsoft.com/office/drawing/2014/main" id="{DBAB888C-E264-DF50-EC22-437F1E946D53}"/>
              </a:ext>
            </a:extLst>
          </p:cNvPr>
          <p:cNvSpPr txBox="1">
            <a:spLocks noGrp="1"/>
          </p:cNvSpPr>
          <p:nvPr>
            <p:ph type="sldNum" idx="4"/>
          </p:nvPr>
        </p:nvSpPr>
        <p:spPr>
          <a:xfrm>
            <a:off x="111175" y="4829911"/>
            <a:ext cx="435579" cy="21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1pPr>
            <a:lvl2pPr marL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2pPr>
            <a:lvl3pPr marL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3pPr>
            <a:lvl4pPr marL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4pPr>
            <a:lvl5pPr marL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5pPr>
            <a:lvl6pPr marL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6pPr>
            <a:lvl7pPr marL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7pPr>
            <a:lvl8pPr marL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8pPr>
            <a:lvl9pPr marL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Calibri"/>
              <a:buNone/>
              <a:defRPr sz="800"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2" r:id="rId3"/>
    <p:sldLayoutId id="2147483683" r:id="rId4"/>
    <p:sldLayoutId id="2147483685" r:id="rId5"/>
    <p:sldLayoutId id="2147483686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63_861A5A4B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enti.com/al6mxu5gszyu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C_7AC52DAA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hyperlink" Target="https://forms.office.com/e/psAKZuRxfR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c.europa.eu/eusurvey/runner/ef70317f-e74d-f124-5928-6dc2837241ff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nti.com/alvwdrvfeear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ata.europa.eu/en/publications/datastories/linking-data-data-catalogue-vocabulary-application-profile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customXml" Target="../ink/ink1.xm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customXml" Target="../ink/ink2.xml"/><Relationship Id="rId4" Type="http://schemas.openxmlformats.org/officeDocument/2006/relationships/image" Target="../media/image80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ealth-ri.atlassian.net/wiki/spaces/FSD/pages/146178049/Requirement+set+for+Core+Metadata+Schema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health-ri.atlassian.net/wiki/spaces/FSD/pages/121110529/Core+Metadata+Schema+Specification" TargetMode="External"/><Relationship Id="rId5" Type="http://schemas.openxmlformats.org/officeDocument/2006/relationships/hyperlink" Target="https://raw.githubusercontent.com/Health-RI/health-ri-metadata/master/Metadata%20Schemas%20(Formal%20models)/Core%20Metadata%20Model/core.shapes.ttl" TargetMode="External"/><Relationship Id="rId4" Type="http://schemas.openxmlformats.org/officeDocument/2006/relationships/hyperlink" Target="https://docs.google.com/spreadsheets/d/1KKfAxn4ftoOAM2v3WsqT2XcPhdmTjnf1BZkvFf9FqF8/edit#gid=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319604AB-2BD5-AFE1-C649-139F6C828F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nl-NL" dirty="0"/>
              <a:t>Health-RI</a:t>
            </a:r>
          </a:p>
          <a:p>
            <a:r>
              <a:rPr lang="nl-NL" dirty="0"/>
              <a:t>Break out </a:t>
            </a:r>
            <a:r>
              <a:rPr lang="nl-NL" dirty="0" err="1"/>
              <a:t>Session</a:t>
            </a:r>
            <a:r>
              <a:rPr lang="nl-NL" dirty="0"/>
              <a:t> A1:</a:t>
            </a:r>
          </a:p>
          <a:p>
            <a:r>
              <a:rPr lang="nl-NL" dirty="0"/>
              <a:t>Status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Experience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Core</a:t>
            </a:r>
            <a:r>
              <a:rPr lang="nl-NL" dirty="0"/>
              <a:t> Schema 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722882D-3660-2C3C-34DB-4D903EC33B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79786" y="4067173"/>
            <a:ext cx="4779963" cy="402452"/>
          </a:xfrm>
        </p:spPr>
        <p:txBody>
          <a:bodyPr/>
          <a:lstStyle/>
          <a:p>
            <a:r>
              <a:rPr lang="nl-NL" dirty="0"/>
              <a:t>FAIR TEAM 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E387E-EFFA-7C97-F10A-8DB13746A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Reusing constraint in </a:t>
            </a:r>
            <a:r>
              <a:rPr lang="en-GB" dirty="0" err="1"/>
              <a:t>dcat</a:t>
            </a:r>
            <a:r>
              <a:rPr lang="en-GB" dirty="0"/>
              <a:t>-ap: Mandatory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0C3BA-138A-5B01-B857-67739A4E4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902540"/>
            <a:ext cx="7276792" cy="3431558"/>
          </a:xfrm>
        </p:spPr>
        <p:txBody>
          <a:bodyPr/>
          <a:lstStyle/>
          <a:p>
            <a:pPr marL="76200" indent="0" algn="just">
              <a:buNone/>
            </a:pPr>
            <a:r>
              <a:rPr lang="en-GB" sz="1950" dirty="0"/>
              <a:t>Classes</a:t>
            </a:r>
          </a:p>
          <a:p>
            <a:pPr lvl="1" algn="just">
              <a:buFont typeface="Courier New"/>
              <a:buChar char="o"/>
            </a:pPr>
            <a:r>
              <a:rPr lang="en-GB" sz="1550" dirty="0"/>
              <a:t>Research Resource, Dataset, Agent, Distribution, Catalogue</a:t>
            </a:r>
          </a:p>
          <a:p>
            <a:pPr lvl="1" algn="just">
              <a:buFont typeface="Courier New"/>
              <a:buChar char="o"/>
            </a:pPr>
            <a:endParaRPr lang="en-GB" sz="1575" dirty="0"/>
          </a:p>
          <a:p>
            <a:pPr marL="76200" indent="0" algn="just">
              <a:buSzPts val="1600"/>
              <a:buNone/>
            </a:pPr>
            <a:r>
              <a:rPr lang="en-GB" sz="1950" dirty="0"/>
              <a:t>Properties:</a:t>
            </a:r>
          </a:p>
          <a:p>
            <a:pPr lvl="1" algn="just">
              <a:buFont typeface="Courier New"/>
              <a:buChar char="o"/>
            </a:pPr>
            <a:r>
              <a:rPr lang="en-GB" sz="1575" dirty="0"/>
              <a:t>Catalogue: title, description, publisher, dataset</a:t>
            </a:r>
          </a:p>
          <a:p>
            <a:pPr lvl="1" algn="just">
              <a:buFont typeface="Courier New"/>
              <a:buChar char="o"/>
            </a:pPr>
            <a:r>
              <a:rPr lang="en-GB" sz="1575" dirty="0"/>
              <a:t>Dataset: title, description </a:t>
            </a:r>
          </a:p>
          <a:p>
            <a:pPr lvl="1" algn="just">
              <a:buFont typeface="Courier New"/>
              <a:buChar char="o"/>
            </a:pPr>
            <a:r>
              <a:rPr lang="en-GB" sz="1575" dirty="0"/>
              <a:t>Distribution: access URL</a:t>
            </a:r>
          </a:p>
          <a:p>
            <a:pPr marL="76200" indent="0" algn="just">
              <a:buSzPts val="1600"/>
              <a:buNone/>
            </a:pPr>
            <a:endParaRPr lang="en-GB" sz="1950" dirty="0"/>
          </a:p>
          <a:p>
            <a:pPr marL="76200" indent="0" algn="just">
              <a:buSzPts val="1600"/>
              <a:buNone/>
            </a:pPr>
            <a:r>
              <a:rPr lang="en-GB" sz="1950" dirty="0"/>
              <a:t>These mandatory elements are very basic set of descriptors that every system should be able to support  - but their functionality is limited</a:t>
            </a:r>
          </a:p>
        </p:txBody>
      </p:sp>
    </p:spTree>
    <p:extLst>
      <p:ext uri="{BB962C8B-B14F-4D97-AF65-F5344CB8AC3E}">
        <p14:creationId xmlns:p14="http://schemas.microsoft.com/office/powerpoint/2010/main" val="1031535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E1231-D18E-C53A-0294-427F4323F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551" y="314239"/>
            <a:ext cx="7026420" cy="332399"/>
          </a:xfrm>
        </p:spPr>
        <p:txBody>
          <a:bodyPr/>
          <a:lstStyle/>
          <a:p>
            <a:r>
              <a:rPr lang="en-GB" dirty="0"/>
              <a:t> Reusing constraint in </a:t>
            </a:r>
            <a:r>
              <a:rPr lang="en-GB" dirty="0" err="1"/>
              <a:t>dcat</a:t>
            </a:r>
            <a:r>
              <a:rPr lang="en-GB" dirty="0"/>
              <a:t>-ap: Recommended/Optional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DF796-306A-C0E6-BC24-426FF5992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1085851"/>
            <a:ext cx="7429192" cy="3431558"/>
          </a:xfrm>
        </p:spPr>
        <p:txBody>
          <a:bodyPr/>
          <a:lstStyle/>
          <a:p>
            <a:pPr marL="76200" indent="0">
              <a:buNone/>
            </a:pPr>
            <a:r>
              <a:rPr lang="en-GB" sz="1988" dirty="0"/>
              <a:t>Classes </a:t>
            </a:r>
            <a:endParaRPr lang="en-GB" dirty="0"/>
          </a:p>
          <a:p>
            <a:pPr lvl="1">
              <a:buSzPts val="2000"/>
              <a:buFont typeface="Courier New"/>
              <a:buChar char="o"/>
            </a:pPr>
            <a:r>
              <a:rPr lang="en-GB" sz="1550" dirty="0"/>
              <a:t> Distribution, </a:t>
            </a:r>
            <a:r>
              <a:rPr lang="en-GB" sz="1600" b="0" i="0" dirty="0">
                <a:solidFill>
                  <a:srgbClr val="172B4D"/>
                </a:solidFill>
                <a:effectLst/>
                <a:latin typeface="-apple-system"/>
              </a:rPr>
              <a:t>Dataset Series, Data Service, Project</a:t>
            </a:r>
            <a:endParaRPr lang="en-GB" sz="1575" dirty="0"/>
          </a:p>
          <a:p>
            <a:pPr marL="76200" indent="0">
              <a:buNone/>
            </a:pPr>
            <a:r>
              <a:rPr lang="en-GB" sz="1988" dirty="0"/>
              <a:t>Some properties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550" dirty="0"/>
              <a:t>Distribution, 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550" dirty="0"/>
              <a:t>Dataset Series,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550" dirty="0"/>
              <a:t> Data Service,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550" dirty="0"/>
              <a:t> Project</a:t>
            </a:r>
            <a:endParaRPr lang="en-GB" sz="1988" dirty="0"/>
          </a:p>
          <a:p>
            <a:pPr marL="76200" indent="0">
              <a:buSzPts val="1600"/>
              <a:buNone/>
            </a:pPr>
            <a:r>
              <a:rPr lang="en-GB" sz="1988" dirty="0"/>
              <a:t>These elements allow for more advanced functionality, e.g. filtering on themes, languages or publisher and should be provided if (at all) possible</a:t>
            </a:r>
          </a:p>
          <a:p>
            <a:pPr marL="76200" indent="0">
              <a:buSzPts val="1600"/>
              <a:buNone/>
            </a:pPr>
            <a:endParaRPr lang="en-GB" sz="1988" dirty="0"/>
          </a:p>
        </p:txBody>
      </p:sp>
    </p:spTree>
    <p:extLst>
      <p:ext uri="{BB962C8B-B14F-4D97-AF65-F5344CB8AC3E}">
        <p14:creationId xmlns:p14="http://schemas.microsoft.com/office/powerpoint/2010/main" val="224987399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B72EF-54A0-7887-E285-F158A46B9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51" y="314239"/>
            <a:ext cx="8514272" cy="332399"/>
          </a:xfrm>
        </p:spPr>
        <p:txBody>
          <a:bodyPr/>
          <a:lstStyle/>
          <a:p>
            <a:r>
              <a:rPr lang="en-GB" dirty="0"/>
              <a:t>Controlled vocabularies (in </a:t>
            </a:r>
            <a:r>
              <a:rPr lang="en-GB" dirty="0" err="1"/>
              <a:t>skos</a:t>
            </a:r>
            <a:r>
              <a:rPr lang="en-GB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9B10C-4E59-362D-D85D-7120D344B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151" y="788276"/>
            <a:ext cx="6967863" cy="3102253"/>
          </a:xfrm>
        </p:spPr>
        <p:txBody>
          <a:bodyPr/>
          <a:lstStyle/>
          <a:p>
            <a:r>
              <a:rPr lang="en-GB" sz="1988" dirty="0"/>
              <a:t>CV provide a common set of values for the characteristics and thereby increase interoperability</a:t>
            </a:r>
          </a:p>
          <a:p>
            <a:r>
              <a:rPr lang="en-GB" sz="1988" dirty="0"/>
              <a:t>Example: </a:t>
            </a:r>
          </a:p>
          <a:p>
            <a:pPr lvl="1"/>
            <a:r>
              <a:rPr lang="en-GB" sz="1588" dirty="0"/>
              <a:t>classification of datasets according to common "theme" vocabulary </a:t>
            </a:r>
          </a:p>
          <a:p>
            <a:r>
              <a:rPr lang="en-GB" sz="1988" dirty="0"/>
              <a:t>DCAT-AP requires use of several EU vocabularies, e.g. Language, File type, and so on</a:t>
            </a:r>
            <a:endParaRPr lang="en-GB" dirty="0"/>
          </a:p>
          <a:p>
            <a:r>
              <a:rPr lang="en-GB" sz="1988" dirty="0"/>
              <a:t>Challenges: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575" dirty="0"/>
              <a:t>Collecting local vocabularies for our own 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575" dirty="0"/>
              <a:t>Mapping local vocabularies to common one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575" dirty="0"/>
              <a:t>Semantic are different</a:t>
            </a:r>
            <a:endParaRPr lang="en-GB" dirty="0"/>
          </a:p>
          <a:p>
            <a:pPr lvl="2">
              <a:buSzPts val="2000"/>
              <a:buFont typeface="Wingdings"/>
              <a:buChar char="§"/>
            </a:pPr>
            <a:r>
              <a:rPr lang="en-GB" i="0" dirty="0">
                <a:solidFill>
                  <a:srgbClr val="3F3F3F"/>
                </a:solidFill>
              </a:rPr>
              <a:t>Data Theme </a:t>
            </a:r>
            <a:endParaRPr lang="en-GB" dirty="0"/>
          </a:p>
          <a:p>
            <a:pPr lvl="2">
              <a:buSzPts val="2000"/>
              <a:buFont typeface="Wingdings"/>
              <a:buChar char="§"/>
            </a:pPr>
            <a:r>
              <a:rPr lang="en-GB" i="0" dirty="0">
                <a:solidFill>
                  <a:schemeClr val="tx1"/>
                </a:solidFill>
              </a:rPr>
              <a:t>Data type </a:t>
            </a:r>
            <a:endParaRPr lang="en-GB" dirty="0">
              <a:solidFill>
                <a:schemeClr val="tx1"/>
              </a:solidFill>
            </a:endParaRPr>
          </a:p>
          <a:p>
            <a:pPr lvl="1">
              <a:buSzPts val="2000"/>
              <a:buFont typeface="Courier New"/>
              <a:buChar char="o"/>
            </a:pPr>
            <a:endParaRPr lang="en-GB" sz="1575" dirty="0"/>
          </a:p>
        </p:txBody>
      </p:sp>
    </p:spTree>
    <p:extLst>
      <p:ext uri="{BB962C8B-B14F-4D97-AF65-F5344CB8AC3E}">
        <p14:creationId xmlns:p14="http://schemas.microsoft.com/office/powerpoint/2010/main" val="4029460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01BE6-B1A5-7F5B-D19C-786182036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NL" dirty="0"/>
              <a:t>etadata in 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E23692-53EC-69B0-9544-5236EFAD7436}"/>
              </a:ext>
            </a:extLst>
          </p:cNvPr>
          <p:cNvSpPr txBox="1"/>
          <p:nvPr/>
        </p:nvSpPr>
        <p:spPr>
          <a:xfrm>
            <a:off x="217714" y="3831771"/>
            <a:ext cx="33201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Data: </a:t>
            </a:r>
          </a:p>
        </p:txBody>
      </p:sp>
    </p:spTree>
    <p:extLst>
      <p:ext uri="{BB962C8B-B14F-4D97-AF65-F5344CB8AC3E}">
        <p14:creationId xmlns:p14="http://schemas.microsoft.com/office/powerpoint/2010/main" val="31280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7BCF2-AC02-8544-D764-39CBBF677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551" y="314239"/>
            <a:ext cx="6961518" cy="332399"/>
          </a:xfrm>
        </p:spPr>
        <p:txBody>
          <a:bodyPr/>
          <a:lstStyle/>
          <a:p>
            <a:r>
              <a:rPr lang="en-US" dirty="0"/>
              <a:t>Application areas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9C526-E72C-9A30-F90F-DC1BBDB53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855971"/>
            <a:ext cx="6961518" cy="907515"/>
          </a:xfrm>
        </p:spPr>
        <p:txBody>
          <a:bodyPr/>
          <a:lstStyle/>
          <a:p>
            <a:r>
              <a:rPr lang="en-GB" sz="2000" dirty="0">
                <a:cs typeface="Arial"/>
              </a:rPr>
              <a:t>Enrichment of the metadata schemas at source  (rich semantics)</a:t>
            </a:r>
            <a:endParaRPr lang="en-US" sz="2000" dirty="0">
              <a:cs typeface="Arial"/>
            </a:endParaRPr>
          </a:p>
          <a:p>
            <a:pPr marL="76200" indent="0">
              <a:buNone/>
            </a:pPr>
            <a:endParaRPr lang="en-GB" sz="2000" dirty="0"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D8A9EC-9CF4-44F1-25B6-628609C398B7}"/>
              </a:ext>
            </a:extLst>
          </p:cNvPr>
          <p:cNvSpPr txBox="1"/>
          <p:nvPr/>
        </p:nvSpPr>
        <p:spPr>
          <a:xfrm>
            <a:off x="602412" y="1763486"/>
            <a:ext cx="654026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latin typeface="+mn-lt"/>
                <a:cs typeface="Arial"/>
              </a:rPr>
              <a:t>Integration of resources to the open data portal (aligned, contracted semantics)</a:t>
            </a:r>
          </a:p>
          <a:p>
            <a:endParaRPr lang="en-GB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7C5706-2327-6ED1-E152-DE29F6969BDC}"/>
              </a:ext>
            </a:extLst>
          </p:cNvPr>
          <p:cNvSpPr txBox="1"/>
          <p:nvPr/>
        </p:nvSpPr>
        <p:spPr>
          <a:xfrm>
            <a:off x="602411" y="2703658"/>
            <a:ext cx="654026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sz="2000" dirty="0"/>
          </a:p>
          <a:p>
            <a:r>
              <a:rPr lang="en-GB" sz="2000" dirty="0">
                <a:latin typeface="+mn-lt"/>
              </a:rPr>
              <a:t>Catalogue functionalities: </a:t>
            </a:r>
          </a:p>
          <a:p>
            <a:pPr lvl="1"/>
            <a:r>
              <a:rPr lang="en-GB" dirty="0">
                <a:latin typeface="+mn-lt"/>
              </a:rPr>
              <a:t>Search, Discover and Request the health resources on open data portal. (taxonomies, controlled vocabularies)</a:t>
            </a:r>
          </a:p>
          <a:p>
            <a:pPr lvl="1"/>
            <a:endParaRPr lang="en-GB" dirty="0">
              <a:latin typeface="+mn-lt"/>
            </a:endParaRPr>
          </a:p>
          <a:p>
            <a:pPr lvl="1"/>
            <a:endParaRPr lang="en-NL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9225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CFE0F-5E9C-61C0-BE4C-A0CD86D7A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864" y="284627"/>
            <a:ext cx="8514272" cy="332399"/>
          </a:xfrm>
        </p:spPr>
        <p:txBody>
          <a:bodyPr/>
          <a:lstStyle/>
          <a:p>
            <a:r>
              <a:rPr lang="en-GB" dirty="0"/>
              <a:t>In the research data flow</a:t>
            </a:r>
          </a:p>
        </p:txBody>
      </p:sp>
      <p:pic>
        <p:nvPicPr>
          <p:cNvPr id="4" name="Picture 3" descr="A screenshot of a diagram&#10;&#10;Description automatically generated">
            <a:extLst>
              <a:ext uri="{FF2B5EF4-FFF2-40B4-BE49-F238E27FC236}">
                <a16:creationId xmlns:a16="http://schemas.microsoft.com/office/drawing/2014/main" id="{6FCF7CD5-B382-8AA3-3B5E-F3E1EB0788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577" y="747831"/>
            <a:ext cx="5455435" cy="33343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AF835E-1736-C52E-CD13-C4A5DE3D73CD}"/>
              </a:ext>
            </a:extLst>
          </p:cNvPr>
          <p:cNvSpPr txBox="1"/>
          <p:nvPr/>
        </p:nvSpPr>
        <p:spPr>
          <a:xfrm>
            <a:off x="314864" y="4264864"/>
            <a:ext cx="80336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100" dirty="0"/>
              <a:t>Reference:</a:t>
            </a:r>
            <a:r>
              <a:rPr lang="en-GB" sz="1100" dirty="0"/>
              <a:t> https://health-</a:t>
            </a:r>
            <a:r>
              <a:rPr lang="en-GB" sz="1100" dirty="0" err="1"/>
              <a:t>ri.atlassian.net</a:t>
            </a:r>
            <a:r>
              <a:rPr lang="en-GB" sz="1100" dirty="0"/>
              <a:t>/wiki/spaces/WC/pages/179018198/</a:t>
            </a:r>
            <a:r>
              <a:rPr lang="en-GB" sz="1100" dirty="0" err="1"/>
              <a:t>Storyline+Making+data+available</a:t>
            </a:r>
            <a:endParaRPr lang="en-NL" sz="1100" dirty="0"/>
          </a:p>
        </p:txBody>
      </p:sp>
    </p:spTree>
    <p:extLst>
      <p:ext uri="{BB962C8B-B14F-4D97-AF65-F5344CB8AC3E}">
        <p14:creationId xmlns:p14="http://schemas.microsoft.com/office/powerpoint/2010/main" val="3788098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B7917-4E31-3849-2086-7BE9C77F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338" y="164338"/>
            <a:ext cx="8514272" cy="332399"/>
          </a:xfrm>
        </p:spPr>
        <p:txBody>
          <a:bodyPr/>
          <a:lstStyle/>
          <a:p>
            <a:r>
              <a:rPr lang="en-GB" dirty="0"/>
              <a:t>For Integration purposes</a:t>
            </a:r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908BD59-E118-FC6E-564E-EE0B64912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348" y="511696"/>
            <a:ext cx="5273287" cy="38832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A08F9D-E382-BFC1-3489-F9B42F2070EC}"/>
              </a:ext>
            </a:extLst>
          </p:cNvPr>
          <p:cNvSpPr txBox="1"/>
          <p:nvPr/>
        </p:nvSpPr>
        <p:spPr>
          <a:xfrm>
            <a:off x="254338" y="4203852"/>
            <a:ext cx="7986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R</a:t>
            </a:r>
            <a:r>
              <a:rPr lang="en-NL" sz="1100" dirty="0"/>
              <a:t>eference: </a:t>
            </a:r>
          </a:p>
          <a:p>
            <a:r>
              <a:rPr lang="en-GB" sz="1100" dirty="0"/>
              <a:t>https://health-</a:t>
            </a:r>
            <a:r>
              <a:rPr lang="en-GB" sz="1100" dirty="0" err="1"/>
              <a:t>ri.atlassian.net</a:t>
            </a:r>
            <a:r>
              <a:rPr lang="en-GB" sz="1100" dirty="0"/>
              <a:t>/wiki/spaces/WC/pages/179017015/</a:t>
            </a:r>
            <a:r>
              <a:rPr lang="en-GB" sz="1100" dirty="0" err="1"/>
              <a:t>Health+data+infrastructure+for+research+and+innovation</a:t>
            </a:r>
            <a:endParaRPr lang="en-NL" sz="1100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47995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2AD04-8330-B212-42BA-3EBE66368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6844" y="2139293"/>
            <a:ext cx="2735772" cy="430884"/>
          </a:xfrm>
        </p:spPr>
        <p:txBody>
          <a:bodyPr/>
          <a:lstStyle/>
          <a:p>
            <a:pPr marL="76200" indent="0">
              <a:buNone/>
            </a:pPr>
            <a:r>
              <a:rPr lang="en-GB" sz="1988" dirty="0"/>
              <a:t>Presentations by Nodes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9702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3A644-AE14-F689-EE3F-BEF548E35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 Biobanks&amp; Collections working group</a:t>
            </a:r>
            <a:br>
              <a:rPr lang="en-NL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9788DE-0358-4DB4-E2B4-EAC8AF7A4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1085851"/>
            <a:ext cx="7015159" cy="3431558"/>
          </a:xfrm>
        </p:spPr>
        <p:txBody>
          <a:bodyPr/>
          <a:lstStyle/>
          <a:p>
            <a:r>
              <a:rPr lang="en-NL" dirty="0"/>
              <a:t>Presenter Rene </a:t>
            </a:r>
            <a:r>
              <a:rPr lang="en-NL" dirty="0">
                <a:sym typeface="Wingdings" pitchFamily="2" charset="2"/>
              </a:rPr>
              <a:t> challenges with adopting the core model (Mapping and Transformation)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162437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91BEA-EE4B-5B6B-E2A5-44A861666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Radboud MC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40800-EF93-AA77-FDE1-62CF2A43D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Presenter Alex P --&gt; (PRISMA usecase)</a:t>
            </a:r>
          </a:p>
          <a:p>
            <a:r>
              <a:rPr lang="en-NL" dirty="0"/>
              <a:t>Presenter Pim  </a:t>
            </a:r>
            <a:r>
              <a:rPr lang="en-NL" dirty="0">
                <a:sym typeface="Wingdings" pitchFamily="2" charset="2"/>
              </a:rPr>
              <a:t> </a:t>
            </a:r>
            <a:r>
              <a:rPr lang="en-NL" dirty="0"/>
              <a:t>(VASCA usecase)</a:t>
            </a:r>
          </a:p>
        </p:txBody>
      </p:sp>
    </p:spTree>
    <p:extLst>
      <p:ext uri="{BB962C8B-B14F-4D97-AF65-F5344CB8AC3E}">
        <p14:creationId xmlns:p14="http://schemas.microsoft.com/office/powerpoint/2010/main" val="2662322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4B6B0-1549-B8FF-9512-2CA82BDA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552" y="257382"/>
            <a:ext cx="8514272" cy="332399"/>
          </a:xfrm>
        </p:spPr>
        <p:txBody>
          <a:bodyPr/>
          <a:lstStyle/>
          <a:p>
            <a:r>
              <a:rPr lang="en-NL" dirty="0"/>
              <a:t>Goal of cocreation break out session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03753-E3CF-9F37-7920-F7866A33A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2" y="790884"/>
            <a:ext cx="7028502" cy="3431558"/>
          </a:xfrm>
        </p:spPr>
        <p:txBody>
          <a:bodyPr/>
          <a:lstStyle/>
          <a:p>
            <a:pPr marL="76200" indent="0">
              <a:buNone/>
            </a:pPr>
            <a:endParaRPr lang="en-NL" dirty="0"/>
          </a:p>
          <a:p>
            <a:r>
              <a:rPr lang="en-GB" sz="1500" dirty="0"/>
              <a:t>We want to discuss the current version of Core Metadata Schema </a:t>
            </a:r>
            <a:endParaRPr lang="en-GB" sz="1088" dirty="0"/>
          </a:p>
          <a:p>
            <a:r>
              <a:rPr lang="en-US" sz="1500" dirty="0"/>
              <a:t>Engaging with Node Experiences</a:t>
            </a:r>
          </a:p>
          <a:p>
            <a:pPr marL="685800" lvl="3" indent="-266700">
              <a:spcBef>
                <a:spcPts val="750"/>
              </a:spcBef>
              <a:buSzPts val="2000"/>
            </a:pPr>
            <a:r>
              <a:rPr lang="en-US" sz="1300" i="0" dirty="0">
                <a:solidFill>
                  <a:srgbClr val="3F3F3F"/>
                </a:solidFill>
              </a:rPr>
              <a:t>Understand nodes' adoption and implementation of core metadata schemas in a short presentation</a:t>
            </a:r>
          </a:p>
          <a:p>
            <a:pPr marL="342900" lvl="1" indent="-266700">
              <a:spcBef>
                <a:spcPts val="750"/>
              </a:spcBef>
              <a:buSzPts val="2000"/>
              <a:buFont typeface="Arial"/>
              <a:buChar char="•"/>
            </a:pPr>
            <a:endParaRPr lang="en-US" sz="1500" dirty="0"/>
          </a:p>
          <a:p>
            <a:pPr marL="342900" lvl="1" indent="-266700">
              <a:spcBef>
                <a:spcPts val="750"/>
              </a:spcBef>
              <a:buSzPts val="2000"/>
              <a:buFont typeface="Arial"/>
              <a:buChar char="•"/>
            </a:pPr>
            <a:r>
              <a:rPr lang="en-US" sz="1500" dirty="0"/>
              <a:t>Share the evaluation form with the nodes </a:t>
            </a:r>
          </a:p>
          <a:p>
            <a:pPr marL="342900" lvl="1" indent="-266700">
              <a:spcBef>
                <a:spcPts val="750"/>
              </a:spcBef>
              <a:buSzPts val="2000"/>
              <a:buFont typeface="Arial"/>
              <a:buChar char="•"/>
            </a:pPr>
            <a:endParaRPr lang="en-US" sz="1500" dirty="0"/>
          </a:p>
          <a:p>
            <a:pPr marL="342900" lvl="1" indent="-266700">
              <a:spcBef>
                <a:spcPts val="750"/>
              </a:spcBef>
              <a:buSzPts val="2000"/>
              <a:buFont typeface="Arial"/>
              <a:buChar char="•"/>
            </a:pPr>
            <a:r>
              <a:rPr lang="en-US" sz="1500" dirty="0"/>
              <a:t>What are your session’s expectations (https://</a:t>
            </a:r>
            <a:r>
              <a:rPr lang="en-US" sz="1500" dirty="0" err="1"/>
              <a:t>www.menti.com</a:t>
            </a:r>
            <a:r>
              <a:rPr lang="en-US" sz="1500" dirty="0"/>
              <a:t>/al9jq14zq8kd,  or go to </a:t>
            </a:r>
            <a:r>
              <a:rPr lang="en-US" sz="1500" dirty="0" err="1"/>
              <a:t>menti.com</a:t>
            </a:r>
            <a:r>
              <a:rPr lang="en-US" sz="1500" dirty="0"/>
              <a:t> and use the access code: </a:t>
            </a:r>
            <a:r>
              <a:rPr lang="en-US" sz="1200" b="1" dirty="0"/>
              <a:t>6350 6363</a:t>
            </a:r>
            <a:r>
              <a:rPr lang="en-US" sz="1500" dirty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8228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53A0A-3E7C-81CE-02B1-BFB64126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551" y="293692"/>
            <a:ext cx="8514272" cy="332399"/>
          </a:xfrm>
        </p:spPr>
        <p:txBody>
          <a:bodyPr/>
          <a:lstStyle/>
          <a:p>
            <a:r>
              <a:rPr lang="en-NL" dirty="0"/>
              <a:t> Imaging working group</a:t>
            </a:r>
            <a:br>
              <a:rPr lang="en-NL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21F45-52A0-8288-8BE8-44F1096ED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1085851"/>
            <a:ext cx="7035822" cy="3431558"/>
          </a:xfrm>
        </p:spPr>
        <p:txBody>
          <a:bodyPr/>
          <a:lstStyle/>
          <a:p>
            <a:r>
              <a:rPr lang="en-NL" dirty="0"/>
              <a:t>Presenter Alexander  --&gt; Imaging domain specific metadata requirements</a:t>
            </a:r>
          </a:p>
        </p:txBody>
      </p:sp>
    </p:spTree>
    <p:extLst>
      <p:ext uri="{BB962C8B-B14F-4D97-AF65-F5344CB8AC3E}">
        <p14:creationId xmlns:p14="http://schemas.microsoft.com/office/powerpoint/2010/main" val="1026428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840C-589D-23CA-2379-2E8581D18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VUMC on ABC model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C05C8-F267-8C2A-BC86-872BB49AF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1085851"/>
            <a:ext cx="7078990" cy="3431558"/>
          </a:xfrm>
        </p:spPr>
        <p:txBody>
          <a:bodyPr/>
          <a:lstStyle/>
          <a:p>
            <a:r>
              <a:rPr lang="en-GB" dirty="0"/>
              <a:t>Presenter Joost </a:t>
            </a:r>
            <a:r>
              <a:rPr lang="en-GB" dirty="0" err="1"/>
              <a:t>Daams</a:t>
            </a:r>
            <a:r>
              <a:rPr lang="en-GB" dirty="0"/>
              <a:t> (on ABC model, requirements, and modelling approach)</a:t>
            </a:r>
          </a:p>
        </p:txBody>
      </p:sp>
    </p:spTree>
    <p:extLst>
      <p:ext uri="{BB962C8B-B14F-4D97-AF65-F5344CB8AC3E}">
        <p14:creationId xmlns:p14="http://schemas.microsoft.com/office/powerpoint/2010/main" val="4090560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7DFB-FDF0-9CE1-5F08-4DF366099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Omics Woking group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6D819-94E7-7E1A-1060-4DDE4B284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1085851"/>
            <a:ext cx="6994258" cy="3431558"/>
          </a:xfrm>
        </p:spPr>
        <p:txBody>
          <a:bodyPr/>
          <a:lstStyle/>
          <a:p>
            <a:r>
              <a:rPr lang="en-GB"/>
              <a:t>No presenter</a:t>
            </a:r>
          </a:p>
        </p:txBody>
      </p:sp>
    </p:spTree>
    <p:extLst>
      <p:ext uri="{BB962C8B-B14F-4D97-AF65-F5344CB8AC3E}">
        <p14:creationId xmlns:p14="http://schemas.microsoft.com/office/powerpoint/2010/main" val="11312544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7180-1600-1099-40F1-DAA766B80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Clinical working group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463264-45B2-685C-AFFC-4E828983B3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 presenter</a:t>
            </a:r>
          </a:p>
        </p:txBody>
      </p:sp>
    </p:spTree>
    <p:extLst>
      <p:ext uri="{BB962C8B-B14F-4D97-AF65-F5344CB8AC3E}">
        <p14:creationId xmlns:p14="http://schemas.microsoft.com/office/powerpoint/2010/main" val="26664573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2E7CD9-FF1A-1019-DB05-50BE2A97E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03216" y="2030662"/>
            <a:ext cx="2359658" cy="541088"/>
          </a:xfrm>
        </p:spPr>
        <p:txBody>
          <a:bodyPr/>
          <a:lstStyle/>
          <a:p>
            <a:pPr marL="76200" indent="0">
              <a:buNone/>
            </a:pPr>
            <a:r>
              <a:rPr lang="en-GB" sz="1988" dirty="0"/>
              <a:t>Break (15 min)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47102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156F-F13A-E038-8745-8819A39D8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Collecting feedback on presentations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30DA9-C8DA-A90D-A64E-72BDB7F1B2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https://www.menti.com/al6mxu5gszyu</a:t>
            </a:r>
            <a:endParaRPr lang="en-US" dirty="0"/>
          </a:p>
          <a:p>
            <a:endParaRPr lang="en-GB" dirty="0"/>
          </a:p>
          <a:p>
            <a:r>
              <a:rPr lang="en-GB" dirty="0"/>
              <a:t>Go to </a:t>
            </a:r>
            <a:r>
              <a:rPr lang="en-GB" b="1" dirty="0" err="1"/>
              <a:t>menti.com</a:t>
            </a:r>
            <a:r>
              <a:rPr lang="en-GB" dirty="0"/>
              <a:t> and use the code to share your feedback</a:t>
            </a:r>
          </a:p>
          <a:p>
            <a:pPr lvl="1" indent="-285750">
              <a:buSzPts val="2000"/>
              <a:buFont typeface="Courier New"/>
              <a:buChar char="o"/>
            </a:pPr>
            <a:r>
              <a:rPr lang="en-GB" sz="1800" b="1" dirty="0"/>
              <a:t>2498 6393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882947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E3133A-6D6F-C9F1-3272-5DFD22D8D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88967" y="1656635"/>
            <a:ext cx="3152384" cy="915115"/>
          </a:xfrm>
        </p:spPr>
        <p:txBody>
          <a:bodyPr/>
          <a:lstStyle/>
          <a:p>
            <a:pPr marL="76200" indent="0">
              <a:buNone/>
            </a:pPr>
            <a:r>
              <a:rPr lang="en-GB" sz="1988"/>
              <a:t>    </a:t>
            </a:r>
            <a:endParaRPr lang="en-GB"/>
          </a:p>
          <a:p>
            <a:pPr marL="76200" indent="0">
              <a:buNone/>
            </a:pPr>
            <a:r>
              <a:rPr lang="en-GB" sz="1988"/>
              <a:t> Evaluation Questionnaire</a:t>
            </a:r>
          </a:p>
        </p:txBody>
      </p:sp>
    </p:spTree>
    <p:extLst>
      <p:ext uri="{BB962C8B-B14F-4D97-AF65-F5344CB8AC3E}">
        <p14:creationId xmlns:p14="http://schemas.microsoft.com/office/powerpoint/2010/main" val="2751371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70AD-B764-3F16-33B2-C9795B6E7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Questionnaire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B76C7-B375-70C0-D79A-65771D96B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1085851"/>
            <a:ext cx="7015432" cy="3431558"/>
          </a:xfrm>
        </p:spPr>
        <p:txBody>
          <a:bodyPr/>
          <a:lstStyle/>
          <a:p>
            <a:r>
              <a:rPr lang="en-US" sz="1950" dirty="0"/>
              <a:t>For evaluating the core concepts and their properties </a:t>
            </a:r>
          </a:p>
          <a:p>
            <a:r>
              <a:rPr lang="en-US" sz="1950" dirty="0"/>
              <a:t>Deadline (~ February ?)</a:t>
            </a:r>
          </a:p>
          <a:p>
            <a:r>
              <a:rPr lang="en-US" sz="1950" dirty="0"/>
              <a:t>Who should fill out the form?</a:t>
            </a:r>
          </a:p>
          <a:p>
            <a:r>
              <a:rPr lang="en-US" dirty="0">
                <a:latin typeface="Arial"/>
                <a:cs typeface="Arial"/>
              </a:rPr>
              <a:t>Link to the form: 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  <a:hlinkClick r:id="rId4"/>
              </a:rPr>
              <a:t>https://forms.office.com/e/psAKZuRxfR</a:t>
            </a:r>
            <a:r>
              <a:rPr lang="en-US" dirty="0">
                <a:latin typeface="Arial"/>
                <a:cs typeface="Arial"/>
              </a:rPr>
              <a:t> </a:t>
            </a:r>
            <a:endParaRPr lang="en-US" dirty="0"/>
          </a:p>
          <a:p>
            <a:endParaRPr lang="en-US" sz="1988" dirty="0"/>
          </a:p>
          <a:p>
            <a:endParaRPr lang="en-US" sz="1988" dirty="0"/>
          </a:p>
        </p:txBody>
      </p:sp>
      <p:pic>
        <p:nvPicPr>
          <p:cNvPr id="4" name="Picture 3" descr="A qr code on a green background&#10;&#10;Description automatically generated">
            <a:extLst>
              <a:ext uri="{FF2B5EF4-FFF2-40B4-BE49-F238E27FC236}">
                <a16:creationId xmlns:a16="http://schemas.microsoft.com/office/drawing/2014/main" id="{134AAB18-EDA1-D7DF-3C2B-4F6D4FF0F8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883" t="31332" r="20906" b="10835"/>
          <a:stretch/>
        </p:blipFill>
        <p:spPr>
          <a:xfrm>
            <a:off x="2144110" y="2664880"/>
            <a:ext cx="2068081" cy="201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4263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D2F34-A1AA-D29A-69D6-D8F510E4E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EB0CC-261D-22F2-FE52-6CB278902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1056" y="2075091"/>
            <a:ext cx="1491417" cy="993317"/>
          </a:xfrm>
        </p:spPr>
        <p:txBody>
          <a:bodyPr/>
          <a:lstStyle/>
          <a:p>
            <a:pPr marL="76200" indent="0">
              <a:buNone/>
            </a:pPr>
            <a:r>
              <a:rPr lang="en-GB" sz="1988" dirty="0"/>
              <a:t>Next steps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108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59D36-C5B4-6EBC-3614-FAE975092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NEXT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A7AAE-11AC-F34E-D5C2-F002248F43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NL" dirty="0"/>
              <a:t>ncorporate the evaluation outcome </a:t>
            </a:r>
          </a:p>
          <a:p>
            <a:endParaRPr lang="en-NL" dirty="0"/>
          </a:p>
          <a:p>
            <a:endParaRPr lang="en-NL" dirty="0"/>
          </a:p>
          <a:p>
            <a:r>
              <a:rPr lang="en-NL" dirty="0"/>
              <a:t>Extend the model with new requirements (in needed)</a:t>
            </a:r>
          </a:p>
          <a:p>
            <a:endParaRPr lang="en-NL" dirty="0"/>
          </a:p>
          <a:p>
            <a:endParaRPr lang="en-GB" sz="2000" dirty="0"/>
          </a:p>
          <a:p>
            <a:r>
              <a:rPr lang="en-GB" sz="2000" dirty="0"/>
              <a:t>Get the endorsement of our community on the core model</a:t>
            </a:r>
          </a:p>
          <a:p>
            <a:endParaRPr lang="en-GB" dirty="0"/>
          </a:p>
          <a:p>
            <a:endParaRPr lang="en-GB" sz="2000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571707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14388-FFA1-A850-3867-2370EF0F5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667" y="193345"/>
            <a:ext cx="8514272" cy="332399"/>
          </a:xfrm>
        </p:spPr>
        <p:txBody>
          <a:bodyPr/>
          <a:lstStyle/>
          <a:p>
            <a:r>
              <a:rPr lang="en-NL"/>
              <a:t>Agenda (10:30 to 12:30)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D0B16-7444-C894-06AD-90C3692C4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8667" y="647154"/>
            <a:ext cx="7063382" cy="4021549"/>
          </a:xfrm>
        </p:spPr>
        <p:txBody>
          <a:bodyPr/>
          <a:lstStyle/>
          <a:p>
            <a:pPr marL="290195" indent="-213995"/>
            <a:r>
              <a:rPr lang="en-US" sz="1350" b="1" dirty="0"/>
              <a:t> Progress Report on Metadata Schema</a:t>
            </a:r>
            <a:r>
              <a:rPr lang="en-US" sz="1350" dirty="0"/>
              <a:t>  (Timing: 10:30 AM to 11:00 AM)</a:t>
            </a:r>
            <a:endParaRPr lang="en-US" dirty="0"/>
          </a:p>
          <a:p>
            <a:pPr marL="633095" lvl="1">
              <a:buSzPts val="2000"/>
              <a:buFont typeface="Courier New"/>
              <a:buChar char="o"/>
            </a:pPr>
            <a:r>
              <a:rPr lang="en-US" sz="938" dirty="0"/>
              <a:t> Speaker: Presentation by the FAIR Working Group</a:t>
            </a:r>
            <a:endParaRPr lang="en-US" sz="1575" dirty="0"/>
          </a:p>
          <a:p>
            <a:pPr marL="76200" indent="0">
              <a:buNone/>
            </a:pPr>
            <a:endParaRPr lang="en-US" sz="1350" b="1" dirty="0"/>
          </a:p>
          <a:p>
            <a:pPr marL="290195" indent="-213995"/>
            <a:r>
              <a:rPr lang="en-US" sz="1350" b="1" dirty="0"/>
              <a:t>Updates on Metadata Model implementation, usability and extension </a:t>
            </a:r>
            <a:r>
              <a:rPr lang="en-US" sz="1350" dirty="0"/>
              <a:t>(timing: 11:00 AM to 11:45 AM)</a:t>
            </a:r>
            <a:r>
              <a:rPr lang="en-US" sz="900" dirty="0"/>
              <a:t>Overview: Presentations from Four Nodes/Working Groups </a:t>
            </a:r>
          </a:p>
          <a:p>
            <a:pPr lvl="1" indent="-266700">
              <a:buSzPts val="2000"/>
              <a:buFont typeface="Courier New"/>
              <a:buChar char="o"/>
            </a:pPr>
            <a:endParaRPr lang="en-US" sz="900" dirty="0"/>
          </a:p>
          <a:p>
            <a:pPr lvl="1" indent="-266700">
              <a:buSzPts val="2000"/>
              <a:buFont typeface="Courier New"/>
              <a:buChar char="o"/>
            </a:pPr>
            <a:r>
              <a:rPr lang="en-US" sz="900" dirty="0"/>
              <a:t>Presentation 1: Groningen MC - Biobanks and Collections (10 minutes, challenges of adoption) by Rene</a:t>
            </a:r>
          </a:p>
          <a:p>
            <a:pPr lvl="1" indent="-266700">
              <a:buSzPts val="2000"/>
              <a:buFont typeface="Courier New"/>
              <a:buChar char="o"/>
            </a:pPr>
            <a:r>
              <a:rPr lang="en-US" sz="900" dirty="0"/>
              <a:t>Presentation 2, 3: Radboud MC - PRISMA and VASCA (10 minutes,) by Alex</a:t>
            </a:r>
          </a:p>
          <a:p>
            <a:pPr lvl="1" indent="-266700">
              <a:buSzPts val="2000"/>
              <a:buFont typeface="Courier New"/>
              <a:buChar char="o"/>
            </a:pPr>
            <a:r>
              <a:rPr lang="en-US" sz="900" dirty="0"/>
              <a:t>Presentation 4: Erasmus MC – Imaging Working Group (10 minutes, Domain-Specific Requirements) by Alexander</a:t>
            </a:r>
          </a:p>
          <a:p>
            <a:pPr lvl="1" indent="-266700">
              <a:buSzPts val="2000"/>
              <a:buFont typeface="Courier New"/>
              <a:buChar char="o"/>
            </a:pPr>
            <a:r>
              <a:rPr lang="en-US" sz="900" dirty="0"/>
              <a:t>Presentation 5: VU MC (10 minutes, ABC Model) by Joost </a:t>
            </a:r>
            <a:r>
              <a:rPr lang="en-US" sz="900" dirty="0" err="1"/>
              <a:t>Daams</a:t>
            </a:r>
            <a:endParaRPr lang="en-US" sz="900" dirty="0"/>
          </a:p>
          <a:p>
            <a:pPr marL="76200" indent="0">
              <a:buNone/>
            </a:pPr>
            <a:endParaRPr lang="en-US" sz="1350" b="1" dirty="0"/>
          </a:p>
          <a:p>
            <a:r>
              <a:rPr lang="en-US" sz="1350" b="1" dirty="0"/>
              <a:t>Break (15 minutes)</a:t>
            </a:r>
            <a:endParaRPr lang="en-US" sz="1350" dirty="0"/>
          </a:p>
          <a:p>
            <a:endParaRPr lang="en-US" sz="1350" b="1" dirty="0"/>
          </a:p>
          <a:p>
            <a:r>
              <a:rPr lang="en-US" sz="1350" b="1" dirty="0"/>
              <a:t>Feedback, evaluation form, next steps, discussion (11:45 to 12:30)</a:t>
            </a:r>
            <a:endParaRPr lang="en-US" dirty="0"/>
          </a:p>
          <a:p>
            <a:pPr marL="899795" lvl="2">
              <a:buSzPts val="1600"/>
              <a:buFont typeface="Wingdings"/>
              <a:buChar char="§"/>
            </a:pPr>
            <a:r>
              <a:rPr lang="en-US" sz="1200" i="0" dirty="0">
                <a:solidFill>
                  <a:srgbClr val="3F3F3F"/>
                </a:solidFill>
              </a:rPr>
              <a:t>Moderator: Hub by FAIR team</a:t>
            </a:r>
            <a:endParaRPr lang="en-US" i="0" dirty="0">
              <a:solidFill>
                <a:srgbClr val="3F3F3F"/>
              </a:solidFill>
            </a:endParaRPr>
          </a:p>
          <a:p>
            <a:pPr marL="556895" lvl="1">
              <a:buFont typeface="Courier New,monospace"/>
              <a:buChar char="o"/>
            </a:pPr>
            <a:endParaRPr lang="en-US" sz="1350" b="1" dirty="0"/>
          </a:p>
          <a:p>
            <a:pPr marL="76200" indent="0">
              <a:buNone/>
            </a:pPr>
            <a:endParaRPr lang="en-US" sz="1350" b="1" dirty="0">
              <a:latin typeface="Arial"/>
              <a:cs typeface="Arial"/>
            </a:endParaRPr>
          </a:p>
          <a:p>
            <a:endParaRPr lang="en-US" sz="1500" dirty="0">
              <a:latin typeface="Arial"/>
              <a:cs typeface="Arial"/>
            </a:endParaRPr>
          </a:p>
          <a:p>
            <a:endParaRPr lang="en-US" sz="1500" dirty="0">
              <a:latin typeface="Arial"/>
              <a:cs typeface="Arial"/>
            </a:endParaRPr>
          </a:p>
          <a:p>
            <a:endParaRPr lang="en-US" sz="825" dirty="0"/>
          </a:p>
          <a:p>
            <a:pPr marL="76200" indent="0">
              <a:buNone/>
            </a:pPr>
            <a:endParaRPr lang="en-NL" sz="1500" dirty="0"/>
          </a:p>
          <a:p>
            <a:endParaRPr lang="en-NL" sz="1500" dirty="0"/>
          </a:p>
          <a:p>
            <a:endParaRPr lang="en-NL" sz="1500" dirty="0"/>
          </a:p>
        </p:txBody>
      </p:sp>
    </p:spTree>
    <p:extLst>
      <p:ext uri="{BB962C8B-B14F-4D97-AF65-F5344CB8AC3E}">
        <p14:creationId xmlns:p14="http://schemas.microsoft.com/office/powerpoint/2010/main" val="30316920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36260-7622-7F19-D82E-E23D321E0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85445" indent="-385445">
              <a:buAutoNum type="arabicPeriod"/>
            </a:pPr>
            <a:r>
              <a:rPr lang="en-GB" dirty="0"/>
              <a:t>Extensions to the Core model (V2)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89F63-E647-2228-A503-FDB8784C8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8471" y="740411"/>
            <a:ext cx="6821339" cy="3431558"/>
          </a:xfrm>
        </p:spPr>
        <p:txBody>
          <a:bodyPr/>
          <a:lstStyle/>
          <a:p>
            <a:r>
              <a:rPr lang="en-GB" sz="1950" dirty="0"/>
              <a:t>Collect new requirements, competency questions</a:t>
            </a:r>
          </a:p>
          <a:p>
            <a:r>
              <a:rPr lang="en-GB" sz="1950" dirty="0"/>
              <a:t>Extend the model with new concepts and properties</a:t>
            </a:r>
            <a:endParaRPr lang="en-US" sz="1950" dirty="0"/>
          </a:p>
          <a:p>
            <a:pPr lvl="1">
              <a:buSzPts val="2000"/>
              <a:buFont typeface="Courier New"/>
              <a:buChar char="o"/>
            </a:pPr>
            <a:r>
              <a:rPr lang="en-GB" sz="1100" dirty="0"/>
              <a:t>Research Resource</a:t>
            </a:r>
          </a:p>
          <a:p>
            <a:pPr lvl="2">
              <a:buSzPts val="2000"/>
              <a:buFont typeface="Wingdings"/>
              <a:buChar char="§"/>
            </a:pPr>
            <a:r>
              <a:rPr lang="en-GB" sz="1100" i="0" dirty="0">
                <a:solidFill>
                  <a:srgbClr val="3F3F3F"/>
                </a:solidFill>
              </a:rPr>
              <a:t>Registries</a:t>
            </a:r>
          </a:p>
          <a:p>
            <a:pPr lvl="2">
              <a:buSzPts val="2000"/>
              <a:buFont typeface="Wingdings"/>
              <a:buChar char="§"/>
            </a:pPr>
            <a:r>
              <a:rPr lang="en-GB" sz="1100" i="0" dirty="0">
                <a:solidFill>
                  <a:srgbClr val="3F3F3F"/>
                </a:solidFill>
              </a:rPr>
              <a:t>Scans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100" dirty="0"/>
              <a:t>Data Service</a:t>
            </a:r>
          </a:p>
          <a:p>
            <a:pPr lvl="2">
              <a:buSzPts val="2000"/>
              <a:buFont typeface="Wingdings"/>
              <a:buChar char="§"/>
            </a:pPr>
            <a:r>
              <a:rPr lang="en-GB" sz="1100" i="0" dirty="0">
                <a:solidFill>
                  <a:srgbClr val="3F3F3F"/>
                </a:solidFill>
              </a:rPr>
              <a:t>request</a:t>
            </a:r>
          </a:p>
          <a:p>
            <a:pPr lvl="2">
              <a:buSzPts val="2000"/>
              <a:buFont typeface="Wingdings"/>
              <a:buChar char="§"/>
            </a:pPr>
            <a:r>
              <a:rPr lang="en-GB" sz="1100" i="0" dirty="0">
                <a:solidFill>
                  <a:srgbClr val="3F3F3F"/>
                </a:solidFill>
              </a:rPr>
              <a:t>access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100" dirty="0"/>
              <a:t>Project, </a:t>
            </a:r>
            <a:r>
              <a:rPr lang="en-GB" sz="1100" i="0" dirty="0">
                <a:solidFill>
                  <a:srgbClr val="3F3F3F"/>
                </a:solidFill>
              </a:rPr>
              <a:t>Study</a:t>
            </a:r>
          </a:p>
          <a:p>
            <a:r>
              <a:rPr lang="en-GB" sz="1950" dirty="0"/>
              <a:t>Collect controlled vocabularies and taxonomies and link them to the core schema </a:t>
            </a:r>
            <a:endParaRPr lang="en-GB" dirty="0"/>
          </a:p>
          <a:p>
            <a:pPr lvl="1">
              <a:buFont typeface="Courier New"/>
              <a:buChar char="o"/>
            </a:pPr>
            <a:r>
              <a:rPr lang="en-GB" sz="1550" dirty="0"/>
              <a:t>Themes, Topic, Language, Licence</a:t>
            </a:r>
          </a:p>
          <a:p>
            <a:pPr lvl="1">
              <a:buFont typeface="Courier New"/>
              <a:buChar char="o"/>
            </a:pPr>
            <a:endParaRPr lang="en-GB" sz="1550" dirty="0"/>
          </a:p>
          <a:p>
            <a:pPr>
              <a:buFont typeface="Courier New"/>
              <a:buChar char="o"/>
            </a:pPr>
            <a:r>
              <a:rPr lang="en-GB" sz="1950" dirty="0"/>
              <a:t>Get the endorsement of our community</a:t>
            </a:r>
          </a:p>
          <a:p>
            <a:endParaRPr lang="en-GB" sz="1988" dirty="0"/>
          </a:p>
        </p:txBody>
      </p:sp>
    </p:spTree>
    <p:extLst>
      <p:ext uri="{BB962C8B-B14F-4D97-AF65-F5344CB8AC3E}">
        <p14:creationId xmlns:p14="http://schemas.microsoft.com/office/powerpoint/2010/main" val="17697848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29C1B-0DB3-EBE2-FB56-A81BF96BA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2. Start with the Health metadata schema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022FE-5D62-A01A-9981-4B065CE74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1085851"/>
            <a:ext cx="6983084" cy="3431558"/>
          </a:xfrm>
        </p:spPr>
        <p:txBody>
          <a:bodyPr/>
          <a:lstStyle/>
          <a:p>
            <a:r>
              <a:rPr lang="en-GB" sz="1950" dirty="0"/>
              <a:t>Collect health specific requirements (for the Dutch health research)</a:t>
            </a:r>
          </a:p>
          <a:p>
            <a:endParaRPr lang="en-GB" sz="1988" dirty="0"/>
          </a:p>
          <a:p>
            <a:r>
              <a:rPr lang="en-GB" sz="1950" dirty="0"/>
              <a:t>Review the survey on the EU </a:t>
            </a:r>
            <a:r>
              <a:rPr lang="en-GB" sz="1950" dirty="0" err="1"/>
              <a:t>dcat</a:t>
            </a:r>
            <a:r>
              <a:rPr lang="en-GB" sz="1950" dirty="0"/>
              <a:t> health model and check how the model covers our requirements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550" dirty="0">
                <a:hlinkClick r:id="rId3"/>
              </a:rPr>
              <a:t>https://ec.europa.eu/eusurvey/runner/ef70317f-e74d-f124-5928-6dc2837241ff</a:t>
            </a:r>
          </a:p>
          <a:p>
            <a:pPr lvl="1">
              <a:buSzPts val="2000"/>
              <a:buFont typeface="Courier New"/>
              <a:buChar char="o"/>
            </a:pPr>
            <a:endParaRPr lang="en-GB" sz="1550" dirty="0"/>
          </a:p>
          <a:p>
            <a:endParaRPr lang="en-GB" sz="1988" dirty="0"/>
          </a:p>
        </p:txBody>
      </p:sp>
    </p:spTree>
    <p:extLst>
      <p:ext uri="{BB962C8B-B14F-4D97-AF65-F5344CB8AC3E}">
        <p14:creationId xmlns:p14="http://schemas.microsoft.com/office/powerpoint/2010/main" val="2422397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781B3-700C-EEED-DF68-B949D2E1B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3. Domain specific 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517F0-6251-63F3-2330-8936ECEDE5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Imaging </a:t>
            </a:r>
          </a:p>
          <a:p>
            <a:pPr lvl="1">
              <a:buSzPts val="2000"/>
              <a:buFont typeface="Courier New"/>
              <a:buChar char="o"/>
            </a:pPr>
            <a:r>
              <a:rPr lang="en-US" dirty="0"/>
              <a:t>Kick of session presentation</a:t>
            </a:r>
          </a:p>
          <a:p>
            <a:pPr lvl="1">
              <a:buSzPts val="2000"/>
              <a:buFont typeface="Courier New"/>
              <a:buChar char="o"/>
            </a:pPr>
            <a:r>
              <a:rPr lang="en-US" dirty="0"/>
              <a:t>Requirements sheet</a:t>
            </a:r>
            <a:endParaRPr lang="en-NL" dirty="0"/>
          </a:p>
          <a:p>
            <a:r>
              <a:rPr lang="en-NL" dirty="0"/>
              <a:t>Omics</a:t>
            </a:r>
          </a:p>
          <a:p>
            <a:pPr lvl="1"/>
            <a:r>
              <a:rPr lang="en-US" sz="1600" dirty="0"/>
              <a:t>Kick of session presentation</a:t>
            </a:r>
          </a:p>
          <a:p>
            <a:pPr lvl="1"/>
            <a:r>
              <a:rPr lang="en-US" dirty="0"/>
              <a:t>Requirements sheet</a:t>
            </a:r>
            <a:endParaRPr lang="en-NL" dirty="0"/>
          </a:p>
          <a:p>
            <a:r>
              <a:rPr lang="en-NL" dirty="0"/>
              <a:t>Clinical</a:t>
            </a:r>
          </a:p>
          <a:p>
            <a:pPr lvl="1"/>
            <a:r>
              <a:rPr lang="en-US" sz="1600" dirty="0"/>
              <a:t>Kick of session presentation</a:t>
            </a:r>
          </a:p>
          <a:p>
            <a:pPr lvl="1"/>
            <a:r>
              <a:rPr lang="en-US" sz="1600" dirty="0"/>
              <a:t>Requirements sheet</a:t>
            </a:r>
          </a:p>
          <a:p>
            <a:pPr lvl="1"/>
            <a:endParaRPr lang="en-NL" dirty="0"/>
          </a:p>
          <a:p>
            <a:pPr lvl="1">
              <a:buSzPts val="2000"/>
              <a:buFont typeface="Courier New"/>
              <a:buChar char="o"/>
            </a:pP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810249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55749-6E8A-268A-4CFD-C72B56AD8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552" y="293691"/>
            <a:ext cx="6953849" cy="332399"/>
          </a:xfrm>
        </p:spPr>
        <p:txBody>
          <a:bodyPr/>
          <a:lstStyle/>
          <a:p>
            <a:r>
              <a:rPr lang="en-GB" dirty="0"/>
              <a:t>Define modular I</a:t>
            </a:r>
            <a:r>
              <a:rPr lang="en-NL" dirty="0"/>
              <a:t>implementation of the models (collab with Implementation working group)</a:t>
            </a:r>
            <a:br>
              <a:rPr lang="en-NL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A0D2D-9EFB-0BAF-F1FD-318D81395A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2" y="987136"/>
            <a:ext cx="6767423" cy="3530274"/>
          </a:xfrm>
        </p:spPr>
        <p:txBody>
          <a:bodyPr/>
          <a:lstStyle/>
          <a:p>
            <a:pPr marL="76200" indent="0">
              <a:buNone/>
            </a:pPr>
            <a:r>
              <a:rPr lang="en-GB" sz="1988" dirty="0"/>
              <a:t>M</a:t>
            </a:r>
            <a:r>
              <a:rPr lang="en-NL" sz="1988" dirty="0"/>
              <a:t>odular implementation of the metadata schemas</a:t>
            </a:r>
          </a:p>
          <a:p>
            <a:pPr marL="76200" indent="0">
              <a:buNone/>
            </a:pPr>
            <a:endParaRPr lang="en-NL" sz="1988" dirty="0"/>
          </a:p>
          <a:p>
            <a:pPr marL="76200" indent="0">
              <a:buNone/>
            </a:pPr>
            <a:r>
              <a:rPr lang="en-NL" sz="1988" dirty="0"/>
              <a:t>Every module must have:</a:t>
            </a:r>
          </a:p>
          <a:p>
            <a:pPr>
              <a:buFont typeface="Calibri"/>
              <a:buChar char="-"/>
            </a:pPr>
            <a:r>
              <a:rPr lang="en-NL" sz="1950" dirty="0"/>
              <a:t>Representes a domain, or a specific functionality (core administrative, imaging, health, and so on.</a:t>
            </a:r>
          </a:p>
          <a:p>
            <a:pPr>
              <a:buFont typeface="Calibri"/>
              <a:buChar char="-"/>
            </a:pPr>
            <a:r>
              <a:rPr lang="en-GB" sz="1950" dirty="0"/>
              <a:t>Has a</a:t>
            </a:r>
            <a:r>
              <a:rPr lang="en-NL" sz="1950" dirty="0"/>
              <a:t> unique, persistent URIs as the Namespace</a:t>
            </a:r>
          </a:p>
          <a:p>
            <a:pPr>
              <a:buFont typeface="Calibri"/>
              <a:buChar char="-"/>
            </a:pPr>
            <a:r>
              <a:rPr lang="en-NL" sz="1950" dirty="0"/>
              <a:t>decodes in OWL, rdfs, Shape schema Language</a:t>
            </a:r>
          </a:p>
          <a:p>
            <a:pPr>
              <a:buFont typeface="Calibri"/>
              <a:buChar char="-"/>
            </a:pPr>
            <a:r>
              <a:rPr lang="en-GB" sz="1950" dirty="0"/>
              <a:t>Imports zero or many modules</a:t>
            </a:r>
          </a:p>
          <a:p>
            <a:pPr>
              <a:buFont typeface="Calibri"/>
              <a:buChar char="-"/>
            </a:pPr>
            <a:r>
              <a:rPr lang="en-GB" sz="1950" dirty="0"/>
              <a:t>I</a:t>
            </a:r>
            <a:r>
              <a:rPr lang="en-NL" sz="1950" dirty="0"/>
              <a:t>mports one or many community standards </a:t>
            </a:r>
          </a:p>
          <a:p>
            <a:pPr lvl="1"/>
            <a:r>
              <a:rPr lang="en-US" sz="1350" dirty="0"/>
              <a:t>DCAT, FOAF, </a:t>
            </a:r>
            <a:r>
              <a:rPr lang="en-US" sz="1350" dirty="0" err="1"/>
              <a:t>Dcat</a:t>
            </a:r>
            <a:r>
              <a:rPr lang="en-US" sz="1350" dirty="0"/>
              <a:t>-ap, </a:t>
            </a:r>
            <a:r>
              <a:rPr lang="en-NL" sz="1350" dirty="0"/>
              <a:t>HealthDcat, taxonomies</a:t>
            </a:r>
            <a:endParaRPr lang="en-US" sz="1350" dirty="0"/>
          </a:p>
          <a:p>
            <a:pPr>
              <a:buFont typeface="Calibri"/>
              <a:buChar char="-"/>
            </a:pPr>
            <a:endParaRPr lang="en-NL" dirty="0"/>
          </a:p>
          <a:p>
            <a:pPr>
              <a:buFont typeface="Calibri"/>
              <a:buChar char="-"/>
            </a:pP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150100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05897-74DB-4AE2-91CC-CF36909AB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Challenges (process)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63328-1A77-B313-7DE7-E52B56002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1085851"/>
            <a:ext cx="7047782" cy="3431558"/>
          </a:xfrm>
        </p:spPr>
        <p:txBody>
          <a:bodyPr/>
          <a:lstStyle/>
          <a:p>
            <a:r>
              <a:rPr lang="en-GB" sz="2025">
                <a:latin typeface="Arial"/>
                <a:cs typeface="Arial"/>
              </a:rPr>
              <a:t>Working Groups (</a:t>
            </a:r>
            <a:r>
              <a:rPr lang="en-US" sz="2025">
                <a:latin typeface="Arial"/>
                <a:cs typeface="Arial"/>
              </a:rPr>
              <a:t>data and metadata teams)</a:t>
            </a:r>
          </a:p>
          <a:p>
            <a:pPr lvl="1"/>
            <a:r>
              <a:rPr lang="en-US">
                <a:latin typeface="Arial"/>
                <a:cs typeface="Arial"/>
              </a:rPr>
              <a:t>Domain </a:t>
            </a:r>
          </a:p>
          <a:p>
            <a:pPr lvl="1"/>
            <a:r>
              <a:rPr lang="en-US">
                <a:latin typeface="Arial"/>
                <a:cs typeface="Arial"/>
              </a:rPr>
              <a:t>Ownership</a:t>
            </a:r>
          </a:p>
          <a:p>
            <a:pPr lvl="1"/>
            <a:r>
              <a:rPr lang="en-US">
                <a:latin typeface="Arial"/>
                <a:cs typeface="Arial"/>
              </a:rPr>
              <a:t>Roles of hubs and node</a:t>
            </a:r>
            <a:endParaRPr lang="en-US"/>
          </a:p>
          <a:p>
            <a:pPr marL="76200" indent="0">
              <a:buNone/>
            </a:pPr>
            <a:endParaRPr lang="en-GB" sz="1988"/>
          </a:p>
          <a:p>
            <a:r>
              <a:rPr lang="en-GB" sz="1988"/>
              <a:t>Community engagement </a:t>
            </a:r>
          </a:p>
          <a:p>
            <a:pPr lvl="1">
              <a:buSzPts val="2000"/>
              <a:buFont typeface="Courier New"/>
              <a:buChar char="o"/>
            </a:pPr>
            <a:r>
              <a:rPr lang="en-GB" sz="1575"/>
              <a:t>I suggest creating more open access webinars</a:t>
            </a:r>
          </a:p>
          <a:p>
            <a:pPr lvl="1">
              <a:buFont typeface="Courier New"/>
              <a:buChar char="o"/>
            </a:pPr>
            <a:r>
              <a:rPr lang="en-GB" b="1"/>
              <a:t>We need to develop training materials</a:t>
            </a:r>
          </a:p>
          <a:p>
            <a:pPr marL="438150" lvl="1" indent="0">
              <a:buNone/>
            </a:pPr>
            <a:endParaRPr lang="en-GB" sz="1575"/>
          </a:p>
          <a:p>
            <a:pPr>
              <a:buSzPts val="1600"/>
            </a:pPr>
            <a:r>
              <a:rPr lang="en-GB" sz="1988"/>
              <a:t>Capacity issues in the hub</a:t>
            </a:r>
          </a:p>
          <a:p>
            <a:endParaRPr lang="en-GB" sz="1988"/>
          </a:p>
          <a:p>
            <a:endParaRPr lang="en-GB" sz="1988"/>
          </a:p>
          <a:p>
            <a:endParaRPr lang="en-GB" sz="1988"/>
          </a:p>
        </p:txBody>
      </p:sp>
    </p:spTree>
    <p:extLst>
      <p:ext uri="{BB962C8B-B14F-4D97-AF65-F5344CB8AC3E}">
        <p14:creationId xmlns:p14="http://schemas.microsoft.com/office/powerpoint/2010/main" val="11745489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C2681-52AA-7572-D5E8-1CC1A21CC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551" y="293692"/>
            <a:ext cx="8514272" cy="332399"/>
          </a:xfrm>
        </p:spPr>
        <p:txBody>
          <a:bodyPr/>
          <a:lstStyle/>
          <a:p>
            <a:r>
              <a:rPr lang="en-GB"/>
              <a:t>Challenges (technical)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4490A-CF99-AF18-B192-E1A390616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1" y="753342"/>
            <a:ext cx="8514272" cy="3431558"/>
          </a:xfrm>
        </p:spPr>
        <p:txBody>
          <a:bodyPr/>
          <a:lstStyle/>
          <a:p>
            <a:r>
              <a:rPr lang="en-GB" sz="1988" dirty="0" err="1"/>
              <a:t>Toolings</a:t>
            </a:r>
            <a:r>
              <a:rPr lang="en-GB" sz="1988" dirty="0"/>
              <a:t> for our collaborative modelling</a:t>
            </a:r>
            <a:endParaRPr lang="en-GB" dirty="0"/>
          </a:p>
          <a:p>
            <a:endParaRPr lang="en-GB" sz="1988" dirty="0"/>
          </a:p>
          <a:p>
            <a:r>
              <a:rPr lang="en-GB" sz="1988" dirty="0"/>
              <a:t>Use semantic web best practices in the design of the model</a:t>
            </a:r>
          </a:p>
          <a:p>
            <a:pPr marL="438150" lvl="1" indent="0">
              <a:buNone/>
            </a:pPr>
            <a:r>
              <a:rPr lang="en-GB" sz="1588" dirty="0"/>
              <a:t>- </a:t>
            </a:r>
            <a:r>
              <a:rPr lang="en-GB" sz="1588" dirty="0" err="1"/>
              <a:t>pURIs</a:t>
            </a:r>
            <a:r>
              <a:rPr lang="en-GB" sz="1588" dirty="0"/>
              <a:t> for metadata instance and metadata elements</a:t>
            </a:r>
          </a:p>
          <a:p>
            <a:pPr marL="438150" lvl="1" indent="0">
              <a:buNone/>
            </a:pPr>
            <a:r>
              <a:rPr lang="en-GB" sz="1588" dirty="0"/>
              <a:t>- Think ahead about modularisation</a:t>
            </a:r>
          </a:p>
          <a:p>
            <a:pPr marL="438150" lvl="1" indent="0">
              <a:buNone/>
            </a:pPr>
            <a:r>
              <a:rPr lang="en-GB" sz="1588" dirty="0"/>
              <a:t>- Make reusable platforms/pipelines</a:t>
            </a:r>
          </a:p>
          <a:p>
            <a:pPr marL="438150" lvl="1" indent="0">
              <a:buNone/>
            </a:pPr>
            <a:r>
              <a:rPr lang="en-GB" sz="1588" dirty="0"/>
              <a:t>- APIs,</a:t>
            </a:r>
          </a:p>
          <a:p>
            <a:pPr marL="438150" lvl="1" indent="0">
              <a:buNone/>
            </a:pPr>
            <a:r>
              <a:rPr lang="en-GB" sz="1588" dirty="0"/>
              <a:t>- Queries</a:t>
            </a:r>
            <a:endParaRPr lang="en-GB" sz="1988" dirty="0"/>
          </a:p>
          <a:p>
            <a:r>
              <a:rPr lang="en-GB" sz="1988" dirty="0"/>
              <a:t>More collaboration between implementation team and metadata team</a:t>
            </a:r>
          </a:p>
          <a:p>
            <a:endParaRPr lang="en-GB" sz="1988" dirty="0"/>
          </a:p>
          <a:p>
            <a:endParaRPr lang="en-GB" sz="1988" dirty="0"/>
          </a:p>
          <a:p>
            <a:endParaRPr lang="en-GB" sz="1988" dirty="0"/>
          </a:p>
        </p:txBody>
      </p:sp>
    </p:spTree>
    <p:extLst>
      <p:ext uri="{BB962C8B-B14F-4D97-AF65-F5344CB8AC3E}">
        <p14:creationId xmlns:p14="http://schemas.microsoft.com/office/powerpoint/2010/main" val="4744269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0FFFE-FDC5-ED9E-2265-4242B2FD6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Discussions and collecting feedback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791ED-07DF-C21C-13B4-60AD81983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0552" y="1001875"/>
            <a:ext cx="8514272" cy="3431558"/>
          </a:xfrm>
        </p:spPr>
        <p:txBody>
          <a:bodyPr/>
          <a:lstStyle/>
          <a:p>
            <a:endParaRPr lang="en-US" sz="1988"/>
          </a:p>
          <a:p>
            <a:endParaRPr lang="en-NL" sz="1988"/>
          </a:p>
          <a:p>
            <a:endParaRPr lang="en-NL" sz="1988"/>
          </a:p>
          <a:p>
            <a:endParaRPr lang="en-NL" sz="1988"/>
          </a:p>
          <a:p>
            <a:pPr marL="333375" indent="-257175"/>
            <a:endParaRPr lang="en-NL" sz="1575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2677E3-6798-813E-7136-3782AF51CBA8}"/>
              </a:ext>
            </a:extLst>
          </p:cNvPr>
          <p:cNvSpPr txBox="1"/>
          <p:nvPr/>
        </p:nvSpPr>
        <p:spPr>
          <a:xfrm>
            <a:off x="308593" y="892979"/>
            <a:ext cx="6859462" cy="11233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50" dirty="0"/>
          </a:p>
          <a:p>
            <a:r>
              <a:rPr lang="en-US" sz="1050" dirty="0">
                <a:hlinkClick r:id="rId3"/>
              </a:rPr>
              <a:t>https://www.menti.com/alvwdrvfeear</a:t>
            </a:r>
            <a:endParaRPr lang="en-US" dirty="0"/>
          </a:p>
          <a:p>
            <a:endParaRPr lang="en-US" sz="1050" dirty="0"/>
          </a:p>
          <a:p>
            <a:endParaRPr lang="en-US" sz="1050" dirty="0"/>
          </a:p>
          <a:p>
            <a:endParaRPr lang="en-US" sz="1050" dirty="0"/>
          </a:p>
          <a:p>
            <a:r>
              <a:rPr lang="en-US" sz="1600" dirty="0"/>
              <a:t>Or go to </a:t>
            </a:r>
            <a:r>
              <a:rPr lang="en-US" sz="1600" b="1" dirty="0" err="1"/>
              <a:t>menti.com</a:t>
            </a:r>
            <a:r>
              <a:rPr lang="en-US" sz="1600" dirty="0"/>
              <a:t> and use the code The code </a:t>
            </a:r>
            <a:r>
              <a:rPr lang="en-US" sz="1600" b="1" dirty="0"/>
              <a:t>7431 4794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54760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5DAE40-8F9E-F5A4-FA5B-ECF5E11CE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526" y="2152508"/>
            <a:ext cx="5717720" cy="838484"/>
          </a:xfrm>
        </p:spPr>
        <p:txBody>
          <a:bodyPr/>
          <a:lstStyle/>
          <a:p>
            <a:pPr marL="76200" indent="0">
              <a:buNone/>
            </a:pPr>
            <a:r>
              <a:rPr lang="en-GB" dirty="0">
                <a:latin typeface="Arial"/>
                <a:cs typeface="Arial"/>
              </a:rPr>
              <a:t>    S</a:t>
            </a:r>
            <a:r>
              <a:rPr lang="en-US" dirty="0">
                <a:latin typeface="Arial"/>
                <a:cs typeface="Arial"/>
              </a:rPr>
              <a:t>tatus update of the metadata schema </a:t>
            </a:r>
            <a:endParaRPr lang="en-US" dirty="0"/>
          </a:p>
          <a:p>
            <a:pPr marL="76200" indent="0">
              <a:buNone/>
            </a:pPr>
            <a:r>
              <a:rPr lang="en-US" dirty="0">
                <a:latin typeface="Arial"/>
                <a:cs typeface="Arial"/>
              </a:rPr>
              <a:t>         (presentation by Hub: 20 -30 minutes)</a:t>
            </a:r>
            <a:endParaRPr lang="en-US" dirty="0"/>
          </a:p>
          <a:p>
            <a:endParaRPr lang="en-GB" sz="1988" dirty="0"/>
          </a:p>
        </p:txBody>
      </p:sp>
    </p:spTree>
    <p:extLst>
      <p:ext uri="{BB962C8B-B14F-4D97-AF65-F5344CB8AC3E}">
        <p14:creationId xmlns:p14="http://schemas.microsoft.com/office/powerpoint/2010/main" val="1877416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6770-1CC6-0973-645F-94985ACF1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863" y="303047"/>
            <a:ext cx="8514272" cy="332399"/>
          </a:xfrm>
        </p:spPr>
        <p:txBody>
          <a:bodyPr/>
          <a:lstStyle/>
          <a:p>
            <a:r>
              <a:rPr lang="en-GB" dirty="0"/>
              <a:t>What is Core Metadata Model?</a:t>
            </a:r>
            <a:br>
              <a:rPr lang="en-GB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2C901F-C33E-E8EB-781D-2534A0CD8E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4863" y="978346"/>
            <a:ext cx="6972301" cy="3862107"/>
          </a:xfrm>
        </p:spPr>
        <p:txBody>
          <a:bodyPr/>
          <a:lstStyle/>
          <a:p>
            <a:pPr marL="76200" indent="0">
              <a:buNone/>
            </a:pPr>
            <a:r>
              <a:rPr lang="en-GB" sz="1950" dirty="0">
                <a:solidFill>
                  <a:srgbClr val="374151"/>
                </a:solidFill>
              </a:rPr>
              <a:t>A core metadata model is a blueprint for describing and searching research resources (e</a:t>
            </a:r>
            <a:r>
              <a:rPr lang="en-GB" dirty="0">
                <a:solidFill>
                  <a:srgbClr val="374151"/>
                </a:solidFill>
              </a:rPr>
              <a:t>.g., </a:t>
            </a:r>
            <a:r>
              <a:rPr lang="en-GB" sz="1950" dirty="0">
                <a:solidFill>
                  <a:srgbClr val="374151"/>
                </a:solidFill>
              </a:rPr>
              <a:t>datasets) with required semantics in a standardized way. </a:t>
            </a:r>
            <a:endParaRPr lang="en-GB" sz="1950" b="0" i="0" dirty="0">
              <a:solidFill>
                <a:srgbClr val="374151"/>
              </a:solidFill>
              <a:effectLst/>
            </a:endParaRPr>
          </a:p>
          <a:p>
            <a:pPr marL="76200" indent="0">
              <a:buNone/>
            </a:pPr>
            <a:endParaRPr lang="en-GB" sz="1600" b="1" dirty="0"/>
          </a:p>
          <a:p>
            <a:pPr marL="76200" indent="0">
              <a:buNone/>
            </a:pPr>
            <a:r>
              <a:rPr lang="en-GB" sz="1950" dirty="0">
                <a:solidFill>
                  <a:srgbClr val="374151"/>
                </a:solidFill>
              </a:rPr>
              <a:t>It is built on W3C’ standards including DCAT and heavily reuses DCAT Application Profile</a:t>
            </a:r>
          </a:p>
          <a:p>
            <a:endParaRPr lang="en-GB" sz="1950" b="1" dirty="0"/>
          </a:p>
          <a:p>
            <a:endParaRPr lang="en-GB" sz="1950" b="1" dirty="0"/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598829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CC73E-3318-9990-5032-69A6FF818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864" y="357844"/>
            <a:ext cx="8514272" cy="332399"/>
          </a:xfrm>
        </p:spPr>
        <p:txBody>
          <a:bodyPr/>
          <a:lstStyle/>
          <a:p>
            <a:r>
              <a:rPr lang="en-GB" dirty="0"/>
              <a:t>RDF vocabularies reused in Core module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8EB69C8-8F1F-4167-0BEE-1731C5F30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2666" y="837944"/>
            <a:ext cx="7044747" cy="3473066"/>
          </a:xfrm>
        </p:spPr>
        <p:txBody>
          <a:bodyPr/>
          <a:lstStyle/>
          <a:p>
            <a:r>
              <a:rPr lang="en-US" dirty="0"/>
              <a:t>DCAT: </a:t>
            </a:r>
            <a:r>
              <a:rPr lang="en-US" sz="1200" dirty="0">
                <a:solidFill>
                  <a:srgbClr val="000000"/>
                </a:solidFill>
                <a:latin typeface="Arial"/>
                <a:cs typeface="Arial"/>
              </a:rPr>
              <a:t>The base structure of DCAT is made up of several building blocks (classes) that define which broad aspect of data is being described, for example:</a:t>
            </a:r>
            <a:endParaRPr lang="en-US" dirty="0"/>
          </a:p>
          <a:p>
            <a:endParaRPr lang="en-US" dirty="0"/>
          </a:p>
          <a:p>
            <a:r>
              <a:rPr lang="en-US" dirty="0"/>
              <a:t>DCAT-AP: </a:t>
            </a:r>
            <a:r>
              <a:rPr lang="en-US" sz="1200" dirty="0">
                <a:solidFill>
                  <a:srgbClr val="000000"/>
                </a:solidFill>
                <a:latin typeface="Arial"/>
                <a:cs typeface="Arial"/>
              </a:rPr>
              <a:t> DCAT-AP specifies how DCAT is to be applied when describing metadata of public sector datasets in Europe. --&gt; 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cs typeface="Arial"/>
              </a:rPr>
              <a:t>[this is the constrain model on top of 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00"/>
                </a:highlight>
                <a:latin typeface="Arial"/>
                <a:cs typeface="Arial"/>
              </a:rPr>
              <a:t>dcat</a:t>
            </a:r>
            <a:r>
              <a:rPr lang="en-US" sz="1200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cs typeface="Arial"/>
              </a:rPr>
              <a:t>]</a:t>
            </a:r>
          </a:p>
          <a:p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SKOS: for defining taxonomies and controlled vocabularies</a:t>
            </a:r>
          </a:p>
          <a:p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FOAF: for defining organizations and people</a:t>
            </a:r>
            <a:endParaRPr lang="en-US" dirty="0"/>
          </a:p>
          <a:p>
            <a:endParaRPr lang="en-US" sz="2025" dirty="0"/>
          </a:p>
          <a:p>
            <a:endParaRPr lang="en-NL" sz="1575" dirty="0"/>
          </a:p>
          <a:p>
            <a:pPr lvl="1"/>
            <a:endParaRPr lang="en-NL" sz="1575" dirty="0"/>
          </a:p>
          <a:p>
            <a:pPr lvl="2">
              <a:buSzPts val="2000"/>
              <a:buFont typeface="Wingdings"/>
              <a:buChar char="§"/>
            </a:pPr>
            <a:endParaRPr lang="en-NL" i="0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590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B4D5C-1585-D882-F743-251C3218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DCAT-AP allows for data linking</a:t>
            </a:r>
          </a:p>
        </p:txBody>
      </p:sp>
      <p:pic>
        <p:nvPicPr>
          <p:cNvPr id="4" name="Picture 3" descr="A diagram of a data center&#10;&#10;Description automatically generated">
            <a:extLst>
              <a:ext uri="{FF2B5EF4-FFF2-40B4-BE49-F238E27FC236}">
                <a16:creationId xmlns:a16="http://schemas.microsoft.com/office/drawing/2014/main" id="{ECEDA5A0-9E75-1977-6484-B6D952DFA6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126" b="-350"/>
          <a:stretch/>
        </p:blipFill>
        <p:spPr>
          <a:xfrm>
            <a:off x="3621259" y="834860"/>
            <a:ext cx="3469847" cy="3473779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B43A3-5480-FCD6-C14B-CF31427CB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35343" y="1042822"/>
            <a:ext cx="3788274" cy="3473066"/>
          </a:xfrm>
        </p:spPr>
        <p:txBody>
          <a:bodyPr/>
          <a:lstStyle/>
          <a:p>
            <a:pPr algn="just"/>
            <a:r>
              <a:rPr lang="en-US" dirty="0" err="1"/>
              <a:t>dcat</a:t>
            </a:r>
            <a:r>
              <a:rPr lang="en-US" dirty="0"/>
              <a:t>-ap allows local dataset to be linked to target catalogue(s) and the use of cv allows different datasets to be linked regardless of the platform used.</a:t>
            </a:r>
          </a:p>
          <a:p>
            <a:endParaRPr lang="en-US" sz="2025" dirty="0"/>
          </a:p>
          <a:p>
            <a:endParaRPr lang="en-NL" sz="1575" dirty="0"/>
          </a:p>
          <a:p>
            <a:pPr lvl="1"/>
            <a:endParaRPr lang="en-NL" sz="1575" dirty="0"/>
          </a:p>
          <a:p>
            <a:pPr lvl="2">
              <a:buSzPts val="2000"/>
              <a:buFont typeface="Wingdings"/>
              <a:buChar char="§"/>
            </a:pPr>
            <a:endParaRPr lang="en-NL" i="0" dirty="0">
              <a:solidFill>
                <a:srgbClr val="3F3F3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6AEB48-6536-905C-B975-F8BF03E3C0A5}"/>
              </a:ext>
            </a:extLst>
          </p:cNvPr>
          <p:cNvSpPr txBox="1"/>
          <p:nvPr/>
        </p:nvSpPr>
        <p:spPr>
          <a:xfrm>
            <a:off x="3621259" y="4206983"/>
            <a:ext cx="3055907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>
                <a:hlinkClick r:id="rId4"/>
              </a:rPr>
              <a:t>Reference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513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83AEB-0472-F8A8-2AA1-981A2A413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487" y="253200"/>
            <a:ext cx="8514272" cy="332399"/>
          </a:xfrm>
        </p:spPr>
        <p:txBody>
          <a:bodyPr/>
          <a:lstStyle/>
          <a:p>
            <a:r>
              <a:rPr lang="en-GB"/>
              <a:t>An iterative Process [Animation to be added]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6D0F3072-FEF1-D1F0-C173-8F8743D8B970}"/>
                  </a:ext>
                </a:extLst>
              </p14:cNvPr>
              <p14:cNvContentPartPr/>
              <p14:nvPr/>
            </p14:nvContentPartPr>
            <p14:xfrm>
              <a:off x="1144288" y="431931"/>
              <a:ext cx="10990" cy="1099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6D0F3072-FEF1-D1F0-C173-8F8743D8B97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94788" y="-117569"/>
                <a:ext cx="1099000" cy="109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1C5F2927-6A69-8450-C013-A5CCA3F98EC4}"/>
                  </a:ext>
                </a:extLst>
              </p14:cNvPr>
              <p14:cNvContentPartPr/>
              <p14:nvPr/>
            </p14:nvContentPartPr>
            <p14:xfrm>
              <a:off x="1155922" y="513757"/>
              <a:ext cx="10990" cy="1099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1C5F2927-6A69-8450-C013-A5CCA3F98EC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6422" y="-35743"/>
                <a:ext cx="1099000" cy="109900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Picture 22" descr="A diagram of data flow&#10;&#10;Description automatically generated">
            <a:extLst>
              <a:ext uri="{FF2B5EF4-FFF2-40B4-BE49-F238E27FC236}">
                <a16:creationId xmlns:a16="http://schemas.microsoft.com/office/drawing/2014/main" id="{4E34A303-43A7-16AA-BCE5-A8A9E19FB2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170" y="1657647"/>
            <a:ext cx="5988635" cy="29936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54675B-B517-DD66-8AFF-E3960F07FE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990" y="1759955"/>
            <a:ext cx="3958725" cy="2469875"/>
          </a:xfrm>
          <a:prstGeom prst="rect">
            <a:avLst/>
          </a:prstGeom>
        </p:spPr>
      </p:pic>
      <p:pic>
        <p:nvPicPr>
          <p:cNvPr id="4" name="Picture 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0C092D7B-6555-F986-7070-C29A27D1C3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51234" y="2640545"/>
            <a:ext cx="3241532" cy="500591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4A7D58A-E59D-AFC1-0F1A-589FC73C06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3170" y="1757267"/>
            <a:ext cx="5900997" cy="2795208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22F0410-88E2-FB3B-370C-CA6A597CB871}"/>
              </a:ext>
            </a:extLst>
          </p:cNvPr>
          <p:cNvGrpSpPr/>
          <p:nvPr/>
        </p:nvGrpSpPr>
        <p:grpSpPr>
          <a:xfrm>
            <a:off x="161679" y="978849"/>
            <a:ext cx="8721353" cy="688713"/>
            <a:chOff x="161679" y="978849"/>
            <a:chExt cx="8721353" cy="688713"/>
          </a:xfrm>
        </p:grpSpPr>
        <p:sp>
          <p:nvSpPr>
            <p:cNvPr id="5" name="Arrow: Chevron 4">
              <a:extLst>
                <a:ext uri="{FF2B5EF4-FFF2-40B4-BE49-F238E27FC236}">
                  <a16:creationId xmlns:a16="http://schemas.microsoft.com/office/drawing/2014/main" id="{40929B62-1F8A-E9AD-8EE0-3CDA14429DBC}"/>
                </a:ext>
              </a:extLst>
            </p:cNvPr>
            <p:cNvSpPr/>
            <p:nvPr/>
          </p:nvSpPr>
          <p:spPr>
            <a:xfrm>
              <a:off x="161679" y="978849"/>
              <a:ext cx="1544647" cy="660224"/>
            </a:xfrm>
            <a:prstGeom prst="chevron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NL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000" dirty="0">
                  <a:solidFill>
                    <a:schemeClr val="tx1"/>
                  </a:solidFill>
                  <a:cs typeface="Calibri"/>
                </a:rPr>
                <a:t>Requirements</a:t>
              </a:r>
            </a:p>
          </p:txBody>
        </p:sp>
        <p:sp>
          <p:nvSpPr>
            <p:cNvPr id="6" name="Arrow: Chevron 5">
              <a:extLst>
                <a:ext uri="{FF2B5EF4-FFF2-40B4-BE49-F238E27FC236}">
                  <a16:creationId xmlns:a16="http://schemas.microsoft.com/office/drawing/2014/main" id="{67625DF0-10D8-8987-63AA-D63EC3C7325F}"/>
                </a:ext>
              </a:extLst>
            </p:cNvPr>
            <p:cNvSpPr/>
            <p:nvPr/>
          </p:nvSpPr>
          <p:spPr>
            <a:xfrm>
              <a:off x="1472700" y="988763"/>
              <a:ext cx="1717196" cy="660224"/>
            </a:xfrm>
            <a:prstGeom prst="chevron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NL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000" dirty="0">
                  <a:solidFill>
                    <a:schemeClr val="tx1"/>
                  </a:solidFill>
                  <a:cs typeface="Calibri"/>
                </a:rPr>
                <a:t>Inventory of terminologies</a:t>
              </a:r>
            </a:p>
          </p:txBody>
        </p:sp>
        <p:sp>
          <p:nvSpPr>
            <p:cNvPr id="7" name="Arrow: Chevron 6">
              <a:extLst>
                <a:ext uri="{FF2B5EF4-FFF2-40B4-BE49-F238E27FC236}">
                  <a16:creationId xmlns:a16="http://schemas.microsoft.com/office/drawing/2014/main" id="{49B54048-D7DE-3FD5-CA24-87D23905EC6D}"/>
                </a:ext>
              </a:extLst>
            </p:cNvPr>
            <p:cNvSpPr/>
            <p:nvPr/>
          </p:nvSpPr>
          <p:spPr>
            <a:xfrm>
              <a:off x="2940627" y="988764"/>
              <a:ext cx="1796195" cy="670137"/>
            </a:xfrm>
            <a:prstGeom prst="chevron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NL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000" dirty="0">
                  <a:solidFill>
                    <a:schemeClr val="tx1"/>
                  </a:solidFill>
                  <a:cs typeface="Calibri"/>
                </a:rPr>
                <a:t>Conceptualisation </a:t>
              </a:r>
            </a:p>
          </p:txBody>
        </p:sp>
        <p:sp>
          <p:nvSpPr>
            <p:cNvPr id="8" name="Arrow: Chevron 7">
              <a:extLst>
                <a:ext uri="{FF2B5EF4-FFF2-40B4-BE49-F238E27FC236}">
                  <a16:creationId xmlns:a16="http://schemas.microsoft.com/office/drawing/2014/main" id="{C67AA634-8A93-580D-1E2E-8F4AB33FC25A}"/>
                </a:ext>
              </a:extLst>
            </p:cNvPr>
            <p:cNvSpPr/>
            <p:nvPr/>
          </p:nvSpPr>
          <p:spPr>
            <a:xfrm>
              <a:off x="5889171" y="1007339"/>
              <a:ext cx="1670279" cy="660223"/>
            </a:xfrm>
            <a:prstGeom prst="chevron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NL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000" dirty="0">
                  <a:solidFill>
                    <a:schemeClr val="tx1"/>
                  </a:solidFill>
                  <a:cs typeface="Calibri"/>
                </a:rPr>
                <a:t>formalisation</a:t>
              </a:r>
            </a:p>
          </p:txBody>
        </p:sp>
        <p:sp>
          <p:nvSpPr>
            <p:cNvPr id="11" name="Arrow: Chevron 10">
              <a:extLst>
                <a:ext uri="{FF2B5EF4-FFF2-40B4-BE49-F238E27FC236}">
                  <a16:creationId xmlns:a16="http://schemas.microsoft.com/office/drawing/2014/main" id="{079B37D3-741B-E98A-5A13-ABDF4FB18DE6}"/>
                </a:ext>
              </a:extLst>
            </p:cNvPr>
            <p:cNvSpPr/>
            <p:nvPr/>
          </p:nvSpPr>
          <p:spPr>
            <a:xfrm>
              <a:off x="7336106" y="997424"/>
              <a:ext cx="1546926" cy="670138"/>
            </a:xfrm>
            <a:prstGeom prst="chevron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NL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1000" dirty="0">
                  <a:solidFill>
                    <a:schemeClr val="tx1"/>
                  </a:solidFill>
                  <a:cs typeface="Calibri"/>
                </a:rPr>
                <a:t>Evaluation</a:t>
              </a:r>
            </a:p>
          </p:txBody>
        </p:sp>
        <p:sp>
          <p:nvSpPr>
            <p:cNvPr id="10" name="Arrow: Chevron 6">
              <a:extLst>
                <a:ext uri="{FF2B5EF4-FFF2-40B4-BE49-F238E27FC236}">
                  <a16:creationId xmlns:a16="http://schemas.microsoft.com/office/drawing/2014/main" id="{3E10F176-1A4E-839E-A9B2-156249F16241}"/>
                </a:ext>
              </a:extLst>
            </p:cNvPr>
            <p:cNvSpPr/>
            <p:nvPr/>
          </p:nvSpPr>
          <p:spPr>
            <a:xfrm>
              <a:off x="4500917" y="992466"/>
              <a:ext cx="1546926" cy="670137"/>
            </a:xfrm>
            <a:prstGeom prst="chevron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>
              <a:defPPr>
                <a:defRPr lang="en-NL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GB" sz="800" dirty="0">
                  <a:solidFill>
                    <a:schemeClr val="tx1"/>
                  </a:solidFill>
                  <a:cs typeface="Calibri"/>
                </a:rPr>
                <a:t>Reuse existing standards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570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4B78C-F605-7FB2-1B05-6255AD806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864" y="236855"/>
            <a:ext cx="8514272" cy="332399"/>
          </a:xfrm>
        </p:spPr>
        <p:txBody>
          <a:bodyPr/>
          <a:lstStyle/>
          <a:p>
            <a:r>
              <a:rPr lang="en-GB"/>
              <a:t>Artefacts</a:t>
            </a:r>
            <a:br>
              <a:rPr lang="en-NL"/>
            </a:b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BACCA-597B-6ACC-9DB2-88291AB2A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589" y="665835"/>
            <a:ext cx="7155611" cy="3728298"/>
          </a:xfrm>
        </p:spPr>
        <p:txBody>
          <a:bodyPr/>
          <a:lstStyle/>
          <a:p>
            <a:r>
              <a:rPr lang="en-US" sz="1600" dirty="0"/>
              <a:t>Requirements</a:t>
            </a:r>
          </a:p>
          <a:p>
            <a:pPr lvl="1"/>
            <a:r>
              <a:rPr lang="en-NL" dirty="0">
                <a:hlinkClick r:id="rId3"/>
              </a:rPr>
              <a:t>link</a:t>
            </a:r>
            <a:endParaRPr lang="en-NL" dirty="0"/>
          </a:p>
          <a:p>
            <a:r>
              <a:rPr lang="en-NL" sz="1600" dirty="0"/>
              <a:t>Inventory of terminologies and definitions (spreadsheet)</a:t>
            </a:r>
            <a:endParaRPr lang="en-US" sz="1600" dirty="0">
              <a:solidFill>
                <a:srgbClr val="4472C4"/>
              </a:solidFill>
            </a:endParaRPr>
          </a:p>
          <a:p>
            <a:pPr lvl="1" indent="-266700">
              <a:buSzPts val="2000"/>
            </a:pPr>
            <a:r>
              <a:rPr lang="en-US" dirty="0">
                <a:hlinkClick r:id="rId4"/>
              </a:rPr>
              <a:t>lin</a:t>
            </a:r>
            <a:endParaRPr lang="en-US" dirty="0"/>
          </a:p>
          <a:p>
            <a:r>
              <a:rPr lang="en-US" sz="1600" dirty="0"/>
              <a:t>Conceptualization (class diagram)</a:t>
            </a:r>
          </a:p>
          <a:p>
            <a:pPr lvl="1" indent="-266700">
              <a:buSzPts val="2000"/>
            </a:pPr>
            <a:r>
              <a:rPr lang="en-US" dirty="0"/>
              <a:t>link</a:t>
            </a:r>
            <a:endParaRPr lang="en-US" sz="1600" dirty="0"/>
          </a:p>
          <a:p>
            <a:r>
              <a:rPr lang="en-US" sz="1600" dirty="0"/>
              <a:t>Formalization (OWL, SKOS, </a:t>
            </a:r>
            <a:r>
              <a:rPr lang="en-US" sz="1600" dirty="0" err="1"/>
              <a:t>shacl</a:t>
            </a:r>
            <a:r>
              <a:rPr lang="en-US" sz="1600" dirty="0"/>
              <a:t>)</a:t>
            </a:r>
          </a:p>
          <a:p>
            <a:pPr lvl="1"/>
            <a:r>
              <a:rPr lang="en-US" dirty="0">
                <a:hlinkClick r:id="rId5"/>
              </a:rPr>
              <a:t>link</a:t>
            </a:r>
            <a:endParaRPr lang="en-US" dirty="0"/>
          </a:p>
          <a:p>
            <a:r>
              <a:rPr lang="en-US" sz="1600" dirty="0"/>
              <a:t>Specification (Confluence)</a:t>
            </a:r>
          </a:p>
          <a:p>
            <a:pPr lvl="1"/>
            <a:r>
              <a:rPr lang="en-US" sz="1200" dirty="0">
                <a:hlinkClick r:id="rId6"/>
              </a:rPr>
              <a:t>link</a:t>
            </a:r>
            <a:r>
              <a:rPr lang="en-US" sz="1200" dirty="0"/>
              <a:t> </a:t>
            </a:r>
            <a:endParaRPr lang="en-US" dirty="0"/>
          </a:p>
          <a:p>
            <a:pPr>
              <a:buSzPts val="2000"/>
            </a:pPr>
            <a:r>
              <a:rPr lang="en-US" sz="1600" dirty="0"/>
              <a:t>Evaluation Forms</a:t>
            </a:r>
          </a:p>
          <a:p>
            <a:pPr lvl="1" indent="-266700">
              <a:buSzPts val="2000"/>
            </a:pPr>
            <a:r>
              <a:rPr lang="en-US" dirty="0"/>
              <a:t>In progress</a:t>
            </a:r>
          </a:p>
          <a:p>
            <a:pPr>
              <a:buSzPts val="2000"/>
            </a:pPr>
            <a:endParaRPr lang="en-NL" sz="1988" dirty="0"/>
          </a:p>
          <a:p>
            <a:pPr>
              <a:buSzPts val="2000"/>
            </a:pPr>
            <a:endParaRPr lang="en-NL" sz="1575" dirty="0"/>
          </a:p>
          <a:p>
            <a:pPr lvl="1">
              <a:buSzPts val="2000"/>
            </a:pPr>
            <a:endParaRPr lang="en-NL" sz="1575" i="0" dirty="0">
              <a:solidFill>
                <a:srgbClr val="3F3F3F"/>
              </a:solidFill>
            </a:endParaRPr>
          </a:p>
          <a:p>
            <a:pPr lvl="2">
              <a:buSzPts val="2000"/>
              <a:buFont typeface="Wingdings"/>
              <a:buChar char="§"/>
            </a:pPr>
            <a:endParaRPr lang="en-NL" i="0" dirty="0">
              <a:solidFill>
                <a:srgbClr val="3F3F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549469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 ontwerp">
  <a:themeElements>
    <a:clrScheme name="Aangepast ontwer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83D76"/>
      </a:accent1>
      <a:accent2>
        <a:srgbClr val="F8AF00"/>
      </a:accent2>
      <a:accent3>
        <a:srgbClr val="8FAB70"/>
      </a:accent3>
      <a:accent4>
        <a:srgbClr val="EA7E73"/>
      </a:accent4>
      <a:accent5>
        <a:srgbClr val="BFB2A3"/>
      </a:accent5>
      <a:accent6>
        <a:srgbClr val="E66423"/>
      </a:accent6>
      <a:hlink>
        <a:srgbClr val="0000FF"/>
      </a:hlink>
      <a:folHlink>
        <a:srgbClr val="FF00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angepast ontwerp">
  <a:themeElements>
    <a:clrScheme name="Aangepast ontwerp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83D76"/>
      </a:accent1>
      <a:accent2>
        <a:srgbClr val="F8AF00"/>
      </a:accent2>
      <a:accent3>
        <a:srgbClr val="8FAB70"/>
      </a:accent3>
      <a:accent4>
        <a:srgbClr val="EA7E73"/>
      </a:accent4>
      <a:accent5>
        <a:srgbClr val="BFB2A3"/>
      </a:accent5>
      <a:accent6>
        <a:srgbClr val="E664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1A1CF98C819F4881BB4349588D0C85" ma:contentTypeVersion="16" ma:contentTypeDescription="Create a new document." ma:contentTypeScope="" ma:versionID="e4cd603b42d2a60acdafff292e502e90">
  <xsd:schema xmlns:xsd="http://www.w3.org/2001/XMLSchema" xmlns:xs="http://www.w3.org/2001/XMLSchema" xmlns:p="http://schemas.microsoft.com/office/2006/metadata/properties" xmlns:ns2="cfc87205-1831-4b6c-a7b4-76d40079a43e" xmlns:ns3="221af607-abea-4d5e-830c-567dcc03c0ec" targetNamespace="http://schemas.microsoft.com/office/2006/metadata/properties" ma:root="true" ma:fieldsID="043dcbfbc659b42158d931322fc8e501" ns2:_="" ns3:_="">
    <xsd:import namespace="cfc87205-1831-4b6c-a7b4-76d40079a43e"/>
    <xsd:import namespace="221af607-abea-4d5e-830c-567dcc03c0e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Locatio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c87205-1831-4b6c-a7b4-76d40079a4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4c5535e-1f24-450a-939d-df4db4af216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Status" ma:index="22" nillable="true" ma:displayName="Status" ma:default="Draft" ma:description="possible status:&#10;Draft&#10;Final" ma:format="Dropdown" ma:internalName="Status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1af607-abea-4d5e-830c-567dcc03c0ec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fb82dc96-31d2-4462-a775-69c779144a27}" ma:internalName="TaxCatchAll" ma:showField="CatchAllData" ma:web="221af607-abea-4d5e-830c-567dcc03c0e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fc87205-1831-4b6c-a7b4-76d40079a43e">
      <Terms xmlns="http://schemas.microsoft.com/office/infopath/2007/PartnerControls"/>
    </lcf76f155ced4ddcb4097134ff3c332f>
    <TaxCatchAll xmlns="221af607-abea-4d5e-830c-567dcc03c0ec" xsi:nil="true"/>
    <Status xmlns="cfc87205-1831-4b6c-a7b4-76d40079a43e">Draft</Status>
  </documentManagement>
</p:properties>
</file>

<file path=customXml/itemProps1.xml><?xml version="1.0" encoding="utf-8"?>
<ds:datastoreItem xmlns:ds="http://schemas.openxmlformats.org/officeDocument/2006/customXml" ds:itemID="{4BDE9407-C823-4E72-BD88-81CEDB1B6FC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F984609-1C86-4879-987D-45D0B49AF271}">
  <ds:schemaRefs>
    <ds:schemaRef ds:uri="221af607-abea-4d5e-830c-567dcc03c0ec"/>
    <ds:schemaRef ds:uri="cfc87205-1831-4b6c-a7b4-76d40079a43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7037B3F-9926-4110-BF56-930D452500C5}">
  <ds:schemaRefs>
    <ds:schemaRef ds:uri="http://www.w3.org/XML/1998/namespace"/>
    <ds:schemaRef ds:uri="http://purl.org/dc/elements/1.1/"/>
    <ds:schemaRef ds:uri="http://purl.org/dc/terms/"/>
    <ds:schemaRef ds:uri="http://schemas.microsoft.com/office/2006/documentManagement/types"/>
    <ds:schemaRef ds:uri="http://schemas.microsoft.com/office/infopath/2007/PartnerControls"/>
    <ds:schemaRef ds:uri="221af607-abea-4d5e-830c-567dcc03c0ec"/>
    <ds:schemaRef ds:uri="http://schemas.openxmlformats.org/package/2006/metadata/core-properties"/>
    <ds:schemaRef ds:uri="cfc87205-1831-4b6c-a7b4-76d40079a43e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1446</Words>
  <Application>Microsoft Macintosh PowerPoint</Application>
  <PresentationFormat>On-screen Show (16:9)</PresentationFormat>
  <Paragraphs>242</Paragraphs>
  <Slides>36</Slides>
  <Notes>29</Notes>
  <HiddenSlides>7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-apple-system</vt:lpstr>
      <vt:lpstr>Arial</vt:lpstr>
      <vt:lpstr>Calibri</vt:lpstr>
      <vt:lpstr>Courier New</vt:lpstr>
      <vt:lpstr>Courier New,monospace</vt:lpstr>
      <vt:lpstr>NTR</vt:lpstr>
      <vt:lpstr>Wingdings</vt:lpstr>
      <vt:lpstr>Aangepast ontwerp</vt:lpstr>
      <vt:lpstr>PowerPoint Presentation</vt:lpstr>
      <vt:lpstr>Goal of cocreation break out session</vt:lpstr>
      <vt:lpstr>Agenda (10:30 to 12:30)</vt:lpstr>
      <vt:lpstr>PowerPoint Presentation</vt:lpstr>
      <vt:lpstr>What is Core Metadata Model? </vt:lpstr>
      <vt:lpstr>RDF vocabularies reused in Core module</vt:lpstr>
      <vt:lpstr>DCAT-AP allows for data linking</vt:lpstr>
      <vt:lpstr>An iterative Process [Animation to be added]</vt:lpstr>
      <vt:lpstr>Artefacts </vt:lpstr>
      <vt:lpstr> Reusing constraint in dcat-ap: Mandatory elements</vt:lpstr>
      <vt:lpstr> Reusing constraint in dcat-ap: Recommended/Optional elements</vt:lpstr>
      <vt:lpstr>Controlled vocabularies (in skos)</vt:lpstr>
      <vt:lpstr>Metadata in action</vt:lpstr>
      <vt:lpstr>Application areas</vt:lpstr>
      <vt:lpstr>In the research data flow</vt:lpstr>
      <vt:lpstr>For Integration purposes</vt:lpstr>
      <vt:lpstr>PowerPoint Presentation</vt:lpstr>
      <vt:lpstr> Biobanks&amp; Collections working group </vt:lpstr>
      <vt:lpstr>Radboud MC  </vt:lpstr>
      <vt:lpstr> Imaging working group </vt:lpstr>
      <vt:lpstr>VUMC on ABC model </vt:lpstr>
      <vt:lpstr>Omics Woking group</vt:lpstr>
      <vt:lpstr>Clinical working group</vt:lpstr>
      <vt:lpstr>PowerPoint Presentation</vt:lpstr>
      <vt:lpstr>Collecting feedback on presentations</vt:lpstr>
      <vt:lpstr>PowerPoint Presentation</vt:lpstr>
      <vt:lpstr>Evaluation Questionnaire</vt:lpstr>
      <vt:lpstr>PowerPoint Presentation</vt:lpstr>
      <vt:lpstr>NEXT STEPS</vt:lpstr>
      <vt:lpstr>Extensions to the Core model (V2) </vt:lpstr>
      <vt:lpstr>2. Start with the Health metadata schema</vt:lpstr>
      <vt:lpstr>3. Domain specific modules</vt:lpstr>
      <vt:lpstr>Define modular Iimplementation of the models (collab with Implementation working group) </vt:lpstr>
      <vt:lpstr>Challenges (process)</vt:lpstr>
      <vt:lpstr>Challenges (technical)</vt:lpstr>
      <vt:lpstr>Discussions and collecting feedback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Chantal Dunselman (Health-RI)</dc:creator>
  <cp:lastModifiedBy>Dena Tahvildari (Health-RI)</cp:lastModifiedBy>
  <cp:revision>8</cp:revision>
  <dcterms:modified xsi:type="dcterms:W3CDTF">2024-02-14T12:40:33Z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0x0101000B1A1CF98C819F4881BB4349588D0C85</vt:lpwstr>
  </property>
  <property fmtid="{D5CDD505-2E9C-101B-9397-08002B2CF9AE}" pid="3" name="MediaServiceImageTags">
    <vt:lpwstr/>
  </property>
</Properties>
</file>

<file path=docProps/thumbnail.jpeg>
</file>